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7" r:id="rId2"/>
    <p:sldId id="368" r:id="rId3"/>
    <p:sldId id="453" r:id="rId4"/>
    <p:sldId id="477" r:id="rId5"/>
    <p:sldId id="489" r:id="rId6"/>
    <p:sldId id="471" r:id="rId7"/>
    <p:sldId id="496" r:id="rId8"/>
    <p:sldId id="487" r:id="rId9"/>
    <p:sldId id="470" r:id="rId10"/>
    <p:sldId id="406" r:id="rId11"/>
    <p:sldId id="324" r:id="rId12"/>
    <p:sldId id="465" r:id="rId13"/>
    <p:sldId id="373" r:id="rId14"/>
    <p:sldId id="403" r:id="rId15"/>
  </p:sldIdLst>
  <p:sldSz cx="9144000" cy="6858000" type="screen4x3"/>
  <p:notesSz cx="5848350" cy="85058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135A9EE-51E7-47BD-B658-5F5615F333AC}">
          <p14:sldIdLst>
            <p14:sldId id="387"/>
            <p14:sldId id="368"/>
            <p14:sldId id="453"/>
            <p14:sldId id="477"/>
            <p14:sldId id="489"/>
            <p14:sldId id="471"/>
            <p14:sldId id="496"/>
            <p14:sldId id="487"/>
            <p14:sldId id="470"/>
            <p14:sldId id="406"/>
            <p14:sldId id="324"/>
            <p14:sldId id="465"/>
            <p14:sldId id="373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istaja" initials="PJ" lastIdx="1" clrIdx="0">
    <p:extLst>
      <p:ext uri="{19B8F6BF-5375-455C-9EA6-DF929625EA0E}">
        <p15:presenceInfo xmlns:p15="http://schemas.microsoft.com/office/powerpoint/2012/main" userId="Omista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99FFCC"/>
    <a:srgbClr val="99FF99"/>
    <a:srgbClr val="9999FF"/>
    <a:srgbClr val="0066FF"/>
    <a:srgbClr val="CC00CC"/>
    <a:srgbClr val="008080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844" autoAdjust="0"/>
  </p:normalViewPr>
  <p:slideViewPr>
    <p:cSldViewPr>
      <p:cViewPr varScale="1">
        <p:scale>
          <a:sx n="67" d="100"/>
          <a:sy n="67" d="100"/>
        </p:scale>
        <p:origin x="2045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 Jumppanen" userId="055fac9c34077458" providerId="LiveId" clId="{F4EB5E34-93C8-4A39-BA6C-A9B6A86752F4}"/>
    <pc:docChg chg="addSld modSection">
      <pc:chgData name="Pauli Jumppanen" userId="055fac9c34077458" providerId="LiveId" clId="{F4EB5E34-93C8-4A39-BA6C-A9B6A86752F4}" dt="2024-04-04T12:53:05.679" v="0" actId="680"/>
      <pc:docMkLst>
        <pc:docMk/>
      </pc:docMkLst>
      <pc:sldChg chg="new">
        <pc:chgData name="Pauli Jumppanen" userId="055fac9c34077458" providerId="LiveId" clId="{F4EB5E34-93C8-4A39-BA6C-A9B6A86752F4}" dt="2024-04-04T12:53:05.679" v="0" actId="680"/>
        <pc:sldMkLst>
          <pc:docMk/>
          <pc:sldMk cId="18963572" sldId="498"/>
        </pc:sldMkLst>
      </pc:sldChg>
    </pc:docChg>
  </pc:docChgLst>
  <pc:docChgLst>
    <pc:chgData name="Pauli Jumppanen" userId="055fac9c34077458" providerId="LiveId" clId="{2CEC58D5-0780-4F3F-AF12-441C8F8098A4}"/>
    <pc:docChg chg="modSld sldOrd">
      <pc:chgData name="Pauli Jumppanen" userId="055fac9c34077458" providerId="LiveId" clId="{2CEC58D5-0780-4F3F-AF12-441C8F8098A4}" dt="2024-06-23T16:03:28.501" v="109" actId="20577"/>
      <pc:docMkLst>
        <pc:docMk/>
      </pc:docMkLst>
      <pc:sldChg chg="modSp mod">
        <pc:chgData name="Pauli Jumppanen" userId="055fac9c34077458" providerId="LiveId" clId="{2CEC58D5-0780-4F3F-AF12-441C8F8098A4}" dt="2024-06-23T16:03:28.501" v="109" actId="20577"/>
        <pc:sldMkLst>
          <pc:docMk/>
          <pc:sldMk cId="0" sldId="290"/>
        </pc:sldMkLst>
      </pc:sldChg>
      <pc:sldChg chg="addSp modSp mod ord">
        <pc:chgData name="Pauli Jumppanen" userId="055fac9c34077458" providerId="LiveId" clId="{2CEC58D5-0780-4F3F-AF12-441C8F8098A4}" dt="2024-06-23T16:02:31.319" v="101" actId="27309"/>
        <pc:sldMkLst>
          <pc:docMk/>
          <pc:sldMk cId="3842455119" sldId="494"/>
        </pc:sldMkLst>
      </pc:sldChg>
    </pc:docChg>
  </pc:docChgLst>
  <pc:docChgLst>
    <pc:chgData name="Pauli Jumppanen" userId="055fac9c34077458" providerId="LiveId" clId="{752B0AC8-CD52-454B-921C-3AC6D1817208}"/>
    <pc:docChg chg="modSld">
      <pc:chgData name="Pauli Jumppanen" userId="055fac9c34077458" providerId="LiveId" clId="{752B0AC8-CD52-454B-921C-3AC6D1817208}" dt="2025-03-21T09:14:09.124" v="25" actId="20577"/>
      <pc:docMkLst>
        <pc:docMk/>
      </pc:docMkLst>
      <pc:sldChg chg="modSp mod">
        <pc:chgData name="Pauli Jumppanen" userId="055fac9c34077458" providerId="LiveId" clId="{752B0AC8-CD52-454B-921C-3AC6D1817208}" dt="2025-03-21T09:14:09.124" v="25" actId="20577"/>
        <pc:sldMkLst>
          <pc:docMk/>
          <pc:sldMk cId="3560497086" sldId="387"/>
        </pc:sldMkLst>
        <pc:spChg chg="mod">
          <ac:chgData name="Pauli Jumppanen" userId="055fac9c34077458" providerId="LiveId" clId="{752B0AC8-CD52-454B-921C-3AC6D1817208}" dt="2025-03-21T09:14:09.124" v="25" actId="20577"/>
          <ac:spMkLst>
            <pc:docMk/>
            <pc:sldMk cId="3560497086" sldId="387"/>
            <ac:spMk id="5" creationId="{C752AA4B-9EF3-4D54-9CD5-392D1474C33B}"/>
          </ac:spMkLst>
        </pc:spChg>
      </pc:sldChg>
    </pc:docChg>
  </pc:docChgLst>
  <pc:docChgLst>
    <pc:chgData name="Pauli Jumppanen" userId="055fac9c34077458" providerId="LiveId" clId="{DA1505CD-3D49-4DC6-BFC0-BCBE35105226}"/>
    <pc:docChg chg="undo redo custSel addSld delSld modSld sldOrd modSection">
      <pc:chgData name="Pauli Jumppanen" userId="055fac9c34077458" providerId="LiveId" clId="{DA1505CD-3D49-4DC6-BFC0-BCBE35105226}" dt="2024-12-18T09:15:20.569" v="2877" actId="20577"/>
      <pc:docMkLst>
        <pc:docMk/>
      </pc:docMkLst>
      <pc:sldChg chg="del">
        <pc:chgData name="Pauli Jumppanen" userId="055fac9c34077458" providerId="LiveId" clId="{DA1505CD-3D49-4DC6-BFC0-BCBE35105226}" dt="2024-12-17T20:18:12.332" v="1477" actId="47"/>
        <pc:sldMkLst>
          <pc:docMk/>
          <pc:sldMk cId="0" sldId="273"/>
        </pc:sldMkLst>
      </pc:sldChg>
      <pc:sldChg chg="del">
        <pc:chgData name="Pauli Jumppanen" userId="055fac9c34077458" providerId="LiveId" clId="{DA1505CD-3D49-4DC6-BFC0-BCBE35105226}" dt="2024-12-17T20:17:34.987" v="1470" actId="47"/>
        <pc:sldMkLst>
          <pc:docMk/>
          <pc:sldMk cId="0" sldId="290"/>
        </pc:sldMkLst>
      </pc:sldChg>
      <pc:sldChg chg="del">
        <pc:chgData name="Pauli Jumppanen" userId="055fac9c34077458" providerId="LiveId" clId="{DA1505CD-3D49-4DC6-BFC0-BCBE35105226}" dt="2024-12-14T12:57:22.462" v="2" actId="47"/>
        <pc:sldMkLst>
          <pc:docMk/>
          <pc:sldMk cId="0" sldId="304"/>
        </pc:sldMkLst>
      </pc:sldChg>
      <pc:sldChg chg="modSp mod">
        <pc:chgData name="Pauli Jumppanen" userId="055fac9c34077458" providerId="LiveId" clId="{DA1505CD-3D49-4DC6-BFC0-BCBE35105226}" dt="2024-12-17T22:12:37.929" v="2717" actId="20577"/>
        <pc:sldMkLst>
          <pc:docMk/>
          <pc:sldMk cId="1215586183" sldId="324"/>
        </pc:sldMkLst>
      </pc:sldChg>
      <pc:sldChg chg="modSp mod">
        <pc:chgData name="Pauli Jumppanen" userId="055fac9c34077458" providerId="LiveId" clId="{DA1505CD-3D49-4DC6-BFC0-BCBE35105226}" dt="2024-12-18T08:04:00.683" v="2782" actId="20577"/>
        <pc:sldMkLst>
          <pc:docMk/>
          <pc:sldMk cId="0" sldId="373"/>
        </pc:sldMkLst>
      </pc:sldChg>
      <pc:sldChg chg="add del">
        <pc:chgData name="Pauli Jumppanen" userId="055fac9c34077458" providerId="LiveId" clId="{DA1505CD-3D49-4DC6-BFC0-BCBE35105226}" dt="2024-12-17T20:42:43.047" v="1495"/>
        <pc:sldMkLst>
          <pc:docMk/>
          <pc:sldMk cId="0" sldId="374"/>
        </pc:sldMkLst>
      </pc:sldChg>
      <pc:sldChg chg="modSp mod">
        <pc:chgData name="Pauli Jumppanen" userId="055fac9c34077458" providerId="LiveId" clId="{DA1505CD-3D49-4DC6-BFC0-BCBE35105226}" dt="2024-12-17T20:17:07.808" v="1469" actId="20577"/>
        <pc:sldMkLst>
          <pc:docMk/>
          <pc:sldMk cId="3560497086" sldId="387"/>
        </pc:sldMkLst>
      </pc:sldChg>
      <pc:sldChg chg="addSp delSp modSp mod">
        <pc:chgData name="Pauli Jumppanen" userId="055fac9c34077458" providerId="LiveId" clId="{DA1505CD-3D49-4DC6-BFC0-BCBE35105226}" dt="2024-12-18T09:15:20.569" v="2877" actId="20577"/>
        <pc:sldMkLst>
          <pc:docMk/>
          <pc:sldMk cId="0" sldId="406"/>
        </pc:sldMkLst>
      </pc:sldChg>
      <pc:sldChg chg="del ord">
        <pc:chgData name="Pauli Jumppanen" userId="055fac9c34077458" providerId="LiveId" clId="{DA1505CD-3D49-4DC6-BFC0-BCBE35105226}" dt="2024-12-17T21:05:27.476" v="1589" actId="47"/>
        <pc:sldMkLst>
          <pc:docMk/>
          <pc:sldMk cId="507877561" sldId="428"/>
        </pc:sldMkLst>
      </pc:sldChg>
      <pc:sldChg chg="modSp mod ord">
        <pc:chgData name="Pauli Jumppanen" userId="055fac9c34077458" providerId="LiveId" clId="{DA1505CD-3D49-4DC6-BFC0-BCBE35105226}" dt="2024-12-17T22:09:45.467" v="2689"/>
        <pc:sldMkLst>
          <pc:docMk/>
          <pc:sldMk cId="2947845695" sldId="453"/>
        </pc:sldMkLst>
      </pc:sldChg>
      <pc:sldChg chg="del">
        <pc:chgData name="Pauli Jumppanen" userId="055fac9c34077458" providerId="LiveId" clId="{DA1505CD-3D49-4DC6-BFC0-BCBE35105226}" dt="2024-12-14T12:57:53.976" v="5" actId="47"/>
        <pc:sldMkLst>
          <pc:docMk/>
          <pc:sldMk cId="810806664" sldId="454"/>
        </pc:sldMkLst>
      </pc:sldChg>
      <pc:sldChg chg="del">
        <pc:chgData name="Pauli Jumppanen" userId="055fac9c34077458" providerId="LiveId" clId="{DA1505CD-3D49-4DC6-BFC0-BCBE35105226}" dt="2024-12-17T20:18:04.402" v="1475" actId="47"/>
        <pc:sldMkLst>
          <pc:docMk/>
          <pc:sldMk cId="1445883365" sldId="459"/>
        </pc:sldMkLst>
      </pc:sldChg>
      <pc:sldChg chg="modSp add del mod ord">
        <pc:chgData name="Pauli Jumppanen" userId="055fac9c34077458" providerId="LiveId" clId="{DA1505CD-3D49-4DC6-BFC0-BCBE35105226}" dt="2024-12-17T21:49:55.974" v="2583" actId="113"/>
        <pc:sldMkLst>
          <pc:docMk/>
          <pc:sldMk cId="2364177986" sldId="465"/>
        </pc:sldMkLst>
      </pc:sldChg>
      <pc:sldChg chg="del">
        <pc:chgData name="Pauli Jumppanen" userId="055fac9c34077458" providerId="LiveId" clId="{DA1505CD-3D49-4DC6-BFC0-BCBE35105226}" dt="2024-12-14T12:57:23.525" v="3" actId="47"/>
        <pc:sldMkLst>
          <pc:docMk/>
          <pc:sldMk cId="2814436600" sldId="468"/>
        </pc:sldMkLst>
      </pc:sldChg>
      <pc:sldChg chg="modSp mod">
        <pc:chgData name="Pauli Jumppanen" userId="055fac9c34077458" providerId="LiveId" clId="{DA1505CD-3D49-4DC6-BFC0-BCBE35105226}" dt="2024-12-17T22:11:35.539" v="2704" actId="20577"/>
        <pc:sldMkLst>
          <pc:docMk/>
          <pc:sldMk cId="3225994779" sldId="470"/>
        </pc:sldMkLst>
      </pc:sldChg>
      <pc:sldChg chg="modSp mod ord">
        <pc:chgData name="Pauli Jumppanen" userId="055fac9c34077458" providerId="LiveId" clId="{DA1505CD-3D49-4DC6-BFC0-BCBE35105226}" dt="2024-12-17T22:10:33.332" v="2697" actId="20577"/>
        <pc:sldMkLst>
          <pc:docMk/>
          <pc:sldMk cId="3775281496" sldId="471"/>
        </pc:sldMkLst>
      </pc:sldChg>
      <pc:sldChg chg="modSp mod ord">
        <pc:chgData name="Pauli Jumppanen" userId="055fac9c34077458" providerId="LiveId" clId="{DA1505CD-3D49-4DC6-BFC0-BCBE35105226}" dt="2024-12-17T22:09:58.183" v="2692" actId="20577"/>
        <pc:sldMkLst>
          <pc:docMk/>
          <pc:sldMk cId="149708684" sldId="477"/>
        </pc:sldMkLst>
      </pc:sldChg>
      <pc:sldChg chg="del">
        <pc:chgData name="Pauli Jumppanen" userId="055fac9c34077458" providerId="LiveId" clId="{DA1505CD-3D49-4DC6-BFC0-BCBE35105226}" dt="2024-12-17T20:17:36.118" v="1471" actId="47"/>
        <pc:sldMkLst>
          <pc:docMk/>
          <pc:sldMk cId="494542718" sldId="479"/>
        </pc:sldMkLst>
      </pc:sldChg>
      <pc:sldChg chg="del">
        <pc:chgData name="Pauli Jumppanen" userId="055fac9c34077458" providerId="LiveId" clId="{DA1505CD-3D49-4DC6-BFC0-BCBE35105226}" dt="2024-12-14T12:57:19.084" v="1" actId="47"/>
        <pc:sldMkLst>
          <pc:docMk/>
          <pc:sldMk cId="3532707650" sldId="481"/>
        </pc:sldMkLst>
      </pc:sldChg>
      <pc:sldChg chg="del">
        <pc:chgData name="Pauli Jumppanen" userId="055fac9c34077458" providerId="LiveId" clId="{DA1505CD-3D49-4DC6-BFC0-BCBE35105226}" dt="2024-12-17T20:18:10.330" v="1476" actId="47"/>
        <pc:sldMkLst>
          <pc:docMk/>
          <pc:sldMk cId="2808675470" sldId="486"/>
        </pc:sldMkLst>
      </pc:sldChg>
      <pc:sldChg chg="addSp delSp modSp mod ord">
        <pc:chgData name="Pauli Jumppanen" userId="055fac9c34077458" providerId="LiveId" clId="{DA1505CD-3D49-4DC6-BFC0-BCBE35105226}" dt="2024-12-17T22:11:13.160" v="2702" actId="20577"/>
        <pc:sldMkLst>
          <pc:docMk/>
          <pc:sldMk cId="1763695735" sldId="487"/>
        </pc:sldMkLst>
      </pc:sldChg>
      <pc:sldChg chg="modSp mod ord">
        <pc:chgData name="Pauli Jumppanen" userId="055fac9c34077458" providerId="LiveId" clId="{DA1505CD-3D49-4DC6-BFC0-BCBE35105226}" dt="2024-12-17T22:10:13.056" v="2694" actId="20577"/>
        <pc:sldMkLst>
          <pc:docMk/>
          <pc:sldMk cId="1423166865" sldId="489"/>
        </pc:sldMkLst>
      </pc:sldChg>
      <pc:sldChg chg="del">
        <pc:chgData name="Pauli Jumppanen" userId="055fac9c34077458" providerId="LiveId" clId="{DA1505CD-3D49-4DC6-BFC0-BCBE35105226}" dt="2024-12-14T12:57:14.503" v="0" actId="47"/>
        <pc:sldMkLst>
          <pc:docMk/>
          <pc:sldMk cId="3254360937" sldId="491"/>
        </pc:sldMkLst>
      </pc:sldChg>
      <pc:sldChg chg="del">
        <pc:chgData name="Pauli Jumppanen" userId="055fac9c34077458" providerId="LiveId" clId="{DA1505CD-3D49-4DC6-BFC0-BCBE35105226}" dt="2024-12-17T20:17:38.967" v="1472" actId="47"/>
        <pc:sldMkLst>
          <pc:docMk/>
          <pc:sldMk cId="3842455119" sldId="494"/>
        </pc:sldMkLst>
      </pc:sldChg>
      <pc:sldChg chg="del">
        <pc:chgData name="Pauli Jumppanen" userId="055fac9c34077458" providerId="LiveId" clId="{DA1505CD-3D49-4DC6-BFC0-BCBE35105226}" dt="2024-12-14T12:57:55.015" v="6" actId="47"/>
        <pc:sldMkLst>
          <pc:docMk/>
          <pc:sldMk cId="3885705474" sldId="495"/>
        </pc:sldMkLst>
      </pc:sldChg>
      <pc:sldChg chg="modSp mod ord">
        <pc:chgData name="Pauli Jumppanen" userId="055fac9c34077458" providerId="LiveId" clId="{DA1505CD-3D49-4DC6-BFC0-BCBE35105226}" dt="2024-12-17T22:10:51.830" v="2700" actId="20577"/>
        <pc:sldMkLst>
          <pc:docMk/>
          <pc:sldMk cId="2894477765" sldId="496"/>
        </pc:sldMkLst>
      </pc:sldChg>
      <pc:sldChg chg="addSp delSp modSp add del mod">
        <pc:chgData name="Pauli Jumppanen" userId="055fac9c34077458" providerId="LiveId" clId="{DA1505CD-3D49-4DC6-BFC0-BCBE35105226}" dt="2024-12-17T16:44:56.594" v="1383" actId="47"/>
        <pc:sldMkLst>
          <pc:docMk/>
          <pc:sldMk cId="482496251" sldId="497"/>
        </pc:sldMkLst>
      </pc:sldChg>
      <pc:sldChg chg="del">
        <pc:chgData name="Pauli Jumppanen" userId="055fac9c34077458" providerId="LiveId" clId="{DA1505CD-3D49-4DC6-BFC0-BCBE35105226}" dt="2024-12-14T12:57:51.363" v="4" actId="47"/>
        <pc:sldMkLst>
          <pc:docMk/>
          <pc:sldMk cId="3295064721" sldId="497"/>
        </pc:sldMkLst>
      </pc:sldChg>
      <pc:sldChg chg="del">
        <pc:chgData name="Pauli Jumppanen" userId="055fac9c34077458" providerId="LiveId" clId="{DA1505CD-3D49-4DC6-BFC0-BCBE35105226}" dt="2024-12-14T12:58:21.101" v="9" actId="47"/>
        <pc:sldMkLst>
          <pc:docMk/>
          <pc:sldMk cId="18963572" sldId="4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79397300046213E-2"/>
          <c:y val="0.13300635678161363"/>
          <c:w val="0.50651446457388793"/>
          <c:h val="0.7339872864367726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5D8-42EF-9751-82D437384A8A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3-55D8-42EF-9751-82D437384A8A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5D8-42EF-9751-82D437384A8A}"/>
              </c:ext>
            </c:extLst>
          </c:dPt>
          <c:dPt>
            <c:idx val="3"/>
            <c:bubble3D val="0"/>
            <c:spPr>
              <a:solidFill>
                <a:srgbClr val="33CC33"/>
              </a:solidFill>
            </c:spPr>
            <c:extLst>
              <c:ext xmlns:c16="http://schemas.microsoft.com/office/drawing/2014/chart" uri="{C3380CC4-5D6E-409C-BE32-E72D297353CC}">
                <c16:uniqueId val="{00000007-55D8-42EF-9751-82D437384A8A}"/>
              </c:ext>
            </c:extLst>
          </c:dPt>
          <c:dPt>
            <c:idx val="4"/>
            <c:bubble3D val="0"/>
            <c:spPr>
              <a:solidFill>
                <a:srgbClr val="99FFCC"/>
              </a:solidFill>
            </c:spPr>
            <c:extLst>
              <c:ext xmlns:c16="http://schemas.microsoft.com/office/drawing/2014/chart" uri="{C3380CC4-5D6E-409C-BE32-E72D297353CC}">
                <c16:uniqueId val="{00000009-55D8-42EF-9751-82D437384A8A}"/>
              </c:ext>
            </c:extLst>
          </c:dPt>
          <c:dPt>
            <c:idx val="5"/>
            <c:bubble3D val="0"/>
            <c:spPr>
              <a:solidFill>
                <a:srgbClr val="00FFCC"/>
              </a:solidFill>
            </c:spPr>
            <c:extLst>
              <c:ext xmlns:c16="http://schemas.microsoft.com/office/drawing/2014/chart" uri="{C3380CC4-5D6E-409C-BE32-E72D297353CC}">
                <c16:uniqueId val="{0000000B-55D8-42EF-9751-82D437384A8A}"/>
              </c:ext>
            </c:extLst>
          </c:dPt>
          <c:dLbls>
            <c:dLbl>
              <c:idx val="0"/>
              <c:layout>
                <c:manualLayout>
                  <c:x val="1.7357354796145533E-3"/>
                  <c:y val="-8.0428464951240938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47 %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71158688902597"/>
                      <c:h val="8.880791062405669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5D8-42EF-9751-82D437384A8A}"/>
                </c:ext>
              </c:extLst>
            </c:dLbl>
            <c:dLbl>
              <c:idx val="1"/>
              <c:layout>
                <c:manualLayout>
                  <c:x val="2.2026206302407949E-2"/>
                  <c:y val="1.24435657960933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/>
                      <a:t>22 </a:t>
                    </a:r>
                    <a:r>
                      <a:rPr lang="en-US" sz="1300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93844502828296"/>
                      <c:h val="8.76516666666666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5D8-42EF-9751-82D437384A8A}"/>
                </c:ext>
              </c:extLst>
            </c:dLbl>
            <c:dLbl>
              <c:idx val="2"/>
              <c:layout>
                <c:manualLayout>
                  <c:x val="0"/>
                  <c:y val="4.3360130121360904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27 %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5D8-42EF-9751-82D437384A8A}"/>
                </c:ext>
              </c:extLst>
            </c:dLbl>
            <c:dLbl>
              <c:idx val="3"/>
              <c:layout>
                <c:manualLayout>
                  <c:x val="7.3415287632188509E-3"/>
                  <c:y val="1.3935027750539807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4 %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52175384078188E-2"/>
                      <c:h val="9.340055211256720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55D8-42EF-9751-82D437384A8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1062510745456568"/>
                      <c:h val="0.13345369728047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5D8-42EF-9751-82D437384A8A}"/>
                </c:ext>
              </c:extLst>
            </c:dLbl>
            <c:dLbl>
              <c:idx val="5"/>
              <c:layout>
                <c:manualLayout>
                  <c:x val="2.3466675751505201E-2"/>
                  <c:y val="9.0520246449421349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5,0 %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5D8-42EF-9751-82D437384A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fi-FI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Maakaasu </c:v>
                </c:pt>
                <c:pt idx="1">
                  <c:v>Öljy </c:v>
                </c:pt>
                <c:pt idx="2">
                  <c:v>Kivihiili </c:v>
                </c:pt>
                <c:pt idx="3">
                  <c:v>Uusiutuvat</c:v>
                </c:pt>
                <c:pt idx="4">
                  <c:v>Elektrolyysi</c:v>
                </c:pt>
              </c:strCache>
            </c:strRef>
          </c:cat>
          <c:val>
            <c:numRef>
              <c:f>Taul1!$B$2:$B$6</c:f>
              <c:numCache>
                <c:formatCode>d\-mmm</c:formatCode>
                <c:ptCount val="5"/>
                <c:pt idx="0" formatCode="General">
                  <c:v>47</c:v>
                </c:pt>
                <c:pt idx="1">
                  <c:v>22</c:v>
                </c:pt>
                <c:pt idx="2" formatCode="General">
                  <c:v>27</c:v>
                </c:pt>
                <c:pt idx="3" formatCode="General">
                  <c:v>3.3</c:v>
                </c:pt>
                <c:pt idx="4" formatCode="General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D8-42EF-9751-82D437384A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lnSpc>
                <a:spcPts val="1500"/>
              </a:lnSpc>
              <a:defRPr sz="1400" b="0"/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lnSpc>
                <a:spcPts val="1400"/>
              </a:lnSpc>
              <a:defRPr sz="1400" b="0"/>
            </a:pPr>
            <a:endParaRPr lang="fi-FI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72300098461400697"/>
          <c:y val="0.35916953671814245"/>
          <c:w val="0.27699901538599303"/>
          <c:h val="0.56019674757808158"/>
        </c:manualLayout>
      </c:layout>
      <c:overlay val="0"/>
      <c:txPr>
        <a:bodyPr/>
        <a:lstStyle/>
        <a:p>
          <a:pPr>
            <a:defRPr sz="1400" b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Öljynjalostus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Taul1!$A$2:$A$6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2070</c:v>
                </c:pt>
              </c:numCache>
            </c:numRef>
          </c:cat>
          <c:val>
            <c:numRef>
              <c:f>Taul1!$B$2:$B$6</c:f>
              <c:numCache>
                <c:formatCode>General</c:formatCode>
                <c:ptCount val="5"/>
                <c:pt idx="0">
                  <c:v>38.4</c:v>
                </c:pt>
                <c:pt idx="1">
                  <c:v>32.9</c:v>
                </c:pt>
                <c:pt idx="2">
                  <c:v>25.1</c:v>
                </c:pt>
                <c:pt idx="3">
                  <c:v>16.899999999999999</c:v>
                </c:pt>
                <c:pt idx="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7-4DE9-B77D-9BC70EFD16F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Lämmitys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Taul1!$A$2:$A$6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2070</c:v>
                </c:pt>
              </c:numCache>
            </c:numRef>
          </c:cat>
          <c:val>
            <c:numRef>
              <c:f>Taul1!$C$2:$C$6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13.2</c:v>
                </c:pt>
                <c:pt idx="3">
                  <c:v>26.6</c:v>
                </c:pt>
                <c:pt idx="4" formatCode="d\-mmm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7-4DE9-B77D-9BC70EFD16F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Ammoniakki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Taul1!$A$2:$A$6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2070</c:v>
                </c:pt>
              </c:numCache>
            </c:numRef>
          </c:cat>
          <c:val>
            <c:numRef>
              <c:f>Taul1!$D$2:$D$6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7.2</c:v>
                </c:pt>
                <c:pt idx="3">
                  <c:v>18.3</c:v>
                </c:pt>
                <c:pt idx="4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17-4DE9-B77D-9BC70EFD16FA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Taul1!$A$2:$A$6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2070</c:v>
                </c:pt>
              </c:numCache>
            </c:numRef>
          </c:cat>
          <c:val>
            <c:numRef>
              <c:f>Taul1!$E$2:$E$6</c:f>
              <c:numCache>
                <c:formatCode>General</c:formatCode>
                <c:ptCount val="5"/>
                <c:pt idx="0">
                  <c:v>32.6</c:v>
                </c:pt>
                <c:pt idx="1">
                  <c:v>39.1</c:v>
                </c:pt>
                <c:pt idx="2">
                  <c:v>49.5</c:v>
                </c:pt>
                <c:pt idx="3">
                  <c:v>62.9</c:v>
                </c:pt>
                <c:pt idx="4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6-4CC4-B6BD-22CE2E9C05A5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Sähkö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Taul1!$A$2:$A$6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2070</c:v>
                </c:pt>
              </c:numCache>
            </c:numRef>
          </c:cat>
          <c:val>
            <c:numRef>
              <c:f>Taul1!$F$2:$F$6</c:f>
              <c:numCache>
                <c:formatCode>General</c:formatCode>
                <c:ptCount val="5"/>
                <c:pt idx="0">
                  <c:v>0</c:v>
                </c:pt>
                <c:pt idx="1">
                  <c:v>4.7</c:v>
                </c:pt>
                <c:pt idx="2">
                  <c:v>6.4</c:v>
                </c:pt>
                <c:pt idx="3">
                  <c:v>55</c:v>
                </c:pt>
                <c:pt idx="4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6-4CC4-B6BD-22CE2E9C05A5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Synteettiset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Taul1!$A$2:$A$6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2070</c:v>
                </c:pt>
              </c:numCache>
            </c:numRef>
          </c:cat>
          <c:val>
            <c:numRef>
              <c:f>Taul1!$G$2:$G$6</c:f>
              <c:numCache>
                <c:formatCode>General</c:formatCode>
                <c:ptCount val="5"/>
                <c:pt idx="0">
                  <c:v>0</c:v>
                </c:pt>
                <c:pt idx="1">
                  <c:v>6.9</c:v>
                </c:pt>
                <c:pt idx="2">
                  <c:v>15.5</c:v>
                </c:pt>
                <c:pt idx="3">
                  <c:v>40.799999999999997</c:v>
                </c:pt>
                <c:pt idx="4">
                  <c:v>121.5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E7-4F6D-AD7E-D5D666D24063}"/>
            </c:ext>
          </c:extLst>
        </c:ser>
        <c:ser>
          <c:idx val="6"/>
          <c:order val="6"/>
          <c:tx>
            <c:strRef>
              <c:f>Taul1!$H$1</c:f>
              <c:strCache>
                <c:ptCount val="1"/>
                <c:pt idx="0">
                  <c:v>Liikenne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Taul1!$A$2:$A$6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2070</c:v>
                </c:pt>
              </c:numCache>
            </c:numRef>
          </c:cat>
          <c:val>
            <c:numRef>
              <c:f>Taul1!$H$2:$H$6</c:f>
              <c:numCache>
                <c:formatCode>General</c:formatCode>
                <c:ptCount val="5"/>
                <c:pt idx="0">
                  <c:v>0</c:v>
                </c:pt>
                <c:pt idx="1">
                  <c:v>1.6</c:v>
                </c:pt>
                <c:pt idx="2">
                  <c:v>19.600000000000001</c:v>
                </c:pt>
                <c:pt idx="3">
                  <c:v>61.5</c:v>
                </c:pt>
                <c:pt idx="4">
                  <c:v>158.19999999999999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E7-4F6D-AD7E-D5D666D24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8740863"/>
        <c:axId val="228742943"/>
      </c:barChart>
      <c:catAx>
        <c:axId val="22874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8742943"/>
        <c:crosses val="autoZero"/>
        <c:auto val="1"/>
        <c:lblAlgn val="ctr"/>
        <c:lblOffset val="100"/>
        <c:noMultiLvlLbl val="0"/>
      </c:catAx>
      <c:valAx>
        <c:axId val="228742943"/>
        <c:scaling>
          <c:orientation val="minMax"/>
          <c:max val="55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b="0" cap="none" baseline="0" dirty="0"/>
                  <a:t>Miljoonaa tonnia </a:t>
                </a:r>
              </a:p>
            </c:rich>
          </c:tx>
          <c:layout>
            <c:manualLayout>
              <c:xMode val="edge"/>
              <c:yMode val="edge"/>
              <c:x val="1.854814814814815E-2"/>
              <c:y val="0.24206266666666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28740863"/>
        <c:crosses val="autoZero"/>
        <c:crossBetween val="between"/>
        <c:majorUnit val="50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solidFill>
        <a:schemeClr val="tx1"/>
      </a:solidFill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0.37494</cdr:x>
      <cdr:y>0.0124</cdr:y>
    </cdr:from>
    <cdr:to>
      <cdr:x>0.81394</cdr:x>
      <cdr:y>0.08944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6EDFCBEB-C27A-4CA0-F867-7D1654684B5B}"/>
            </a:ext>
          </a:extLst>
        </cdr:cNvPr>
        <cdr:cNvSpPr txBox="1"/>
      </cdr:nvSpPr>
      <cdr:spPr>
        <a:xfrm xmlns:a="http://schemas.openxmlformats.org/drawingml/2006/main">
          <a:off x="1691692" y="44624"/>
          <a:ext cx="1980716" cy="277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0" dirty="0"/>
            <a:t>Vesi (elektrolyysi) &lt; 1 %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34285" cy="425291"/>
          </a:xfrm>
          <a:prstGeom prst="rect">
            <a:avLst/>
          </a:prstGeom>
        </p:spPr>
        <p:txBody>
          <a:bodyPr vert="horz" lIns="78108" tIns="39054" rIns="78108" bIns="39054" rtlCol="0"/>
          <a:lstStyle>
            <a:lvl1pPr algn="l">
              <a:defRPr sz="10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312712" y="0"/>
            <a:ext cx="2534285" cy="425291"/>
          </a:xfrm>
          <a:prstGeom prst="rect">
            <a:avLst/>
          </a:prstGeom>
        </p:spPr>
        <p:txBody>
          <a:bodyPr vert="horz" lIns="78108" tIns="39054" rIns="78108" bIns="39054" rtlCol="0"/>
          <a:lstStyle>
            <a:lvl1pPr algn="r">
              <a:defRPr sz="1000"/>
            </a:lvl1pPr>
          </a:lstStyle>
          <a:p>
            <a:fld id="{CE6B1179-FC37-469B-9F6F-3CBD257A15E6}" type="datetimeFigureOut">
              <a:rPr lang="fi-FI" smtClean="0"/>
              <a:pPr/>
              <a:t>21.3.2025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8513" y="638175"/>
            <a:ext cx="4251325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108" tIns="39054" rIns="78108" bIns="39054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584835" y="4040267"/>
            <a:ext cx="4678680" cy="3827622"/>
          </a:xfrm>
          <a:prstGeom prst="rect">
            <a:avLst/>
          </a:prstGeom>
        </p:spPr>
        <p:txBody>
          <a:bodyPr vert="horz" lIns="78108" tIns="39054" rIns="78108" bIns="39054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079058"/>
            <a:ext cx="2534285" cy="425291"/>
          </a:xfrm>
          <a:prstGeom prst="rect">
            <a:avLst/>
          </a:prstGeom>
        </p:spPr>
        <p:txBody>
          <a:bodyPr vert="horz" lIns="78108" tIns="39054" rIns="78108" bIns="39054" rtlCol="0" anchor="b"/>
          <a:lstStyle>
            <a:lvl1pPr algn="l">
              <a:defRPr sz="10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312712" y="8079058"/>
            <a:ext cx="2534285" cy="425291"/>
          </a:xfrm>
          <a:prstGeom prst="rect">
            <a:avLst/>
          </a:prstGeom>
        </p:spPr>
        <p:txBody>
          <a:bodyPr vert="horz" lIns="78108" tIns="39054" rIns="78108" bIns="39054" rtlCol="0" anchor="b"/>
          <a:lstStyle>
            <a:lvl1pPr algn="r">
              <a:defRPr sz="1000"/>
            </a:lvl1pPr>
          </a:lstStyle>
          <a:p>
            <a:fld id="{C1A9A008-86E3-46D9-A30F-24F5BC865534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7BB6E8-8C82-48E0-B40A-E73BB6365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6E2BF-19B9-43EA-B781-EAE06C9D85D1}" type="slidenum">
              <a:rPr lang="en-GB" altLang="fi-FI"/>
              <a:pPr/>
              <a:t>2</a:t>
            </a:fld>
            <a:endParaRPr lang="en-GB" altLang="fi-FI" dirty="0"/>
          </a:p>
        </p:txBody>
      </p:sp>
      <p:sp>
        <p:nvSpPr>
          <p:cNvPr id="420866" name="Rectangle 2">
            <a:extLst>
              <a:ext uri="{FF2B5EF4-FFF2-40B4-BE49-F238E27FC236}">
                <a16:creationId xmlns:a16="http://schemas.microsoft.com/office/drawing/2014/main" id="{795CC60C-5BC6-4E46-851A-ADCA2FBFC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0B209C9D-075D-4DF4-A6C3-946135FC8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9A008-86E3-46D9-A30F-24F5BC865534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39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6297B-1AEA-4E8A-8975-A14AEC03D88D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027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7BB6E8-8C82-48E0-B40A-E73BB6365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6E2BF-19B9-43EA-B781-EAE06C9D85D1}" type="slidenum">
              <a:rPr lang="en-GB" altLang="fi-FI"/>
              <a:pPr/>
              <a:t>6</a:t>
            </a:fld>
            <a:endParaRPr lang="en-GB" altLang="fi-FI" dirty="0"/>
          </a:p>
        </p:txBody>
      </p:sp>
      <p:sp>
        <p:nvSpPr>
          <p:cNvPr id="420866" name="Rectangle 2">
            <a:extLst>
              <a:ext uri="{FF2B5EF4-FFF2-40B4-BE49-F238E27FC236}">
                <a16:creationId xmlns:a16="http://schemas.microsoft.com/office/drawing/2014/main" id="{795CC60C-5BC6-4E46-851A-ADCA2FBFC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0B209C9D-075D-4DF4-A6C3-946135FC8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226382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7BB6E8-8C82-48E0-B40A-E73BB6365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6E2BF-19B9-43EA-B781-EAE06C9D85D1}" type="slidenum">
              <a:rPr lang="en-GB" altLang="fi-FI"/>
              <a:pPr/>
              <a:t>7</a:t>
            </a:fld>
            <a:endParaRPr lang="en-GB" altLang="fi-FI" dirty="0"/>
          </a:p>
        </p:txBody>
      </p:sp>
      <p:sp>
        <p:nvSpPr>
          <p:cNvPr id="420866" name="Rectangle 2">
            <a:extLst>
              <a:ext uri="{FF2B5EF4-FFF2-40B4-BE49-F238E27FC236}">
                <a16:creationId xmlns:a16="http://schemas.microsoft.com/office/drawing/2014/main" id="{795CC60C-5BC6-4E46-851A-ADCA2FBFC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0B209C9D-075D-4DF4-A6C3-946135FC8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143332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6297B-1AEA-4E8A-8975-A14AEC03D88D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138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9A008-86E3-46D9-A30F-24F5BC865534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88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088B91-C6D1-40FF-9DC1-33098FD6F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5DA26-C1E3-4F22-844C-BAF88521DD4B}" type="slidenum">
              <a:rPr lang="en-GB" altLang="fi-FI"/>
              <a:pPr/>
              <a:t>10</a:t>
            </a:fld>
            <a:endParaRPr lang="en-GB" altLang="fi-FI" dirty="0"/>
          </a:p>
        </p:txBody>
      </p:sp>
      <p:sp>
        <p:nvSpPr>
          <p:cNvPr id="544770" name="Rectangle 2">
            <a:extLst>
              <a:ext uri="{FF2B5EF4-FFF2-40B4-BE49-F238E27FC236}">
                <a16:creationId xmlns:a16="http://schemas.microsoft.com/office/drawing/2014/main" id="{92CACD29-A248-493F-B4F0-4C6DE198F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4771" name="Rectangle 3">
            <a:extLst>
              <a:ext uri="{FF2B5EF4-FFF2-40B4-BE49-F238E27FC236}">
                <a16:creationId xmlns:a16="http://schemas.microsoft.com/office/drawing/2014/main" id="{D6E67D7B-63A1-4EC4-BCE7-520C0C98F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i-FI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6297B-1AEA-4E8A-8975-A14AEC03D88D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659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8132-7D4F-422F-B926-04A095BA96E9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D343-71B7-4DC3-8937-3C5C84653F67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80AC-2DCC-4F99-B87A-C6B7DE6188A6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Otsikko, sisältö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542B28-21A5-470E-BDBD-575B8608EDF3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299403-8552-4592-9D2D-8D15615A3F61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65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3D804D-252C-458A-ADA7-4525EEAE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20BFA1-A477-4149-BE72-B3B14C1FD9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BEF9B0-494A-491D-964B-C5A59239C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8B7ACA-5B4D-45EF-B295-8339CDC7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E364CA-55BB-489E-9304-5B81120271EE}" type="datetime1">
              <a:rPr lang="fi-FI" altLang="fi-FI" smtClean="0"/>
              <a:t>21.3.2025</a:t>
            </a:fld>
            <a:endParaRPr lang="en-GB" alt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4B0A68A-8057-487E-B9BB-5A9D3681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47759D4-A449-4B07-9690-726813A7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EE58C2-5311-4496-9267-01E358E0CF55}" type="slidenum">
              <a:rPr lang="en-GB" altLang="fi-FI"/>
              <a:pPr/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81648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7916F28-E120-A0B7-DD29-671F2ACD4DC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6A19359-10F9-135A-1D35-B22DECE5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0A38F9-F27C-446F-BE0C-E8817719985E}" type="datetime1">
              <a:rPr lang="fi-FI" altLang="fi-FI" smtClean="0"/>
              <a:t>21.3.2025</a:t>
            </a:fld>
            <a:endParaRPr lang="en-GB" alt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5FE2F0-2A9D-454B-4E65-88A5B241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F3E36C-9FC2-0959-AE00-CC839CF3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B17E5D-4EBE-43E0-8321-754A9A24E364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92966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1F7DD-64B8-43C5-A241-A765CCBD2567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09A8-AF95-43F8-A4F9-8CE31A7D6E91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292F-31FB-428B-8B3A-2EFE8A4486F6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6555-154C-4B32-9ED6-14C55F3E0C74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A6B-CCFD-4BC4-92CE-1AFE8ACC6738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ED81-397B-4539-815F-A4721F8722D4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11B5-94C4-4325-A9C5-32C9522DC0D2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B0DE-A8EA-4820-BBCD-D15196F67E7D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937C-BD26-469C-A443-2D201493FCBE}" type="datetime1">
              <a:rPr lang="fi-FI" smtClean="0"/>
              <a:t>21.3.2025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E466-EE52-4CC0-8A97-BED570D29C2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D1A51E-D2A6-402E-82E6-4EC9DEFA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2426707"/>
            <a:ext cx="8247019" cy="1171899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fi-FI" sz="32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Vihreä Vety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90416A-8B77-4328-93F2-A2589780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5C330-A5AB-4290-AE78-E1251F9EA642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752AA4B-9EF3-4D54-9CD5-392D1474C33B}"/>
              </a:ext>
            </a:extLst>
          </p:cNvPr>
          <p:cNvSpPr/>
          <p:nvPr/>
        </p:nvSpPr>
        <p:spPr>
          <a:xfrm>
            <a:off x="3419872" y="3645025"/>
            <a:ext cx="27363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300"/>
              </a:spcAft>
            </a:pPr>
            <a:r>
              <a:rPr lang="fi-FI" sz="1300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Pauli Jumppanen</a:t>
            </a:r>
          </a:p>
          <a:p>
            <a:pPr algn="ctr">
              <a:spcAft>
                <a:spcPts val="600"/>
              </a:spcAft>
            </a:pPr>
            <a:r>
              <a:rPr lang="fi-FI" sz="12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fi-FI" sz="1200" dirty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pauli.jumppanen@welho.com)</a:t>
            </a:r>
          </a:p>
          <a:p>
            <a:pPr algn="ctr">
              <a:spcAft>
                <a:spcPts val="300"/>
              </a:spcAft>
            </a:pPr>
            <a:r>
              <a:rPr lang="fi-FI" sz="13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Teknologiateollisuus</a:t>
            </a:r>
          </a:p>
          <a:p>
            <a:pPr algn="ctr">
              <a:spcAft>
                <a:spcPts val="300"/>
              </a:spcAft>
            </a:pPr>
            <a:r>
              <a:rPr lang="fi-FI" sz="12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Helsinki 14.04.2023</a:t>
            </a:r>
          </a:p>
        </p:txBody>
      </p:sp>
    </p:spTree>
    <p:extLst>
      <p:ext uri="{BB962C8B-B14F-4D97-AF65-F5344CB8AC3E}">
        <p14:creationId xmlns:p14="http://schemas.microsoft.com/office/powerpoint/2010/main" val="356049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ian numeron paikkamerkki 6">
            <a:extLst>
              <a:ext uri="{FF2B5EF4-FFF2-40B4-BE49-F238E27FC236}">
                <a16:creationId xmlns:a16="http://schemas.microsoft.com/office/drawing/2014/main" id="{C6C40F29-4896-4597-897E-AD28B11A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4890"/>
            <a:ext cx="2133600" cy="476250"/>
          </a:xfrm>
        </p:spPr>
        <p:txBody>
          <a:bodyPr/>
          <a:lstStyle/>
          <a:p>
            <a:fld id="{CD928849-BF90-491E-B991-BEAED2C4E2BF}" type="slidenum">
              <a:rPr lang="en-GB" altLang="fi-FI"/>
              <a:pPr/>
              <a:t>10</a:t>
            </a:fld>
            <a:endParaRPr lang="en-GB" altLang="fi-FI" dirty="0"/>
          </a:p>
        </p:txBody>
      </p:sp>
      <p:graphicFrame>
        <p:nvGraphicFramePr>
          <p:cNvPr id="543942" name="Group 198">
            <a:extLst>
              <a:ext uri="{FF2B5EF4-FFF2-40B4-BE49-F238E27FC236}">
                <a16:creationId xmlns:a16="http://schemas.microsoft.com/office/drawing/2014/main" id="{E4A31258-8083-4F9B-97E8-E7BEF38998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0807344"/>
              </p:ext>
            </p:extLst>
          </p:nvPr>
        </p:nvGraphicFramePr>
        <p:xfrm>
          <a:off x="649618" y="908720"/>
          <a:ext cx="8026838" cy="4805068"/>
        </p:xfrm>
        <a:graphic>
          <a:graphicData uri="http://schemas.openxmlformats.org/drawingml/2006/table">
            <a:tbl>
              <a:tblPr/>
              <a:tblGrid>
                <a:gridCol w="1476000">
                  <a:extLst>
                    <a:ext uri="{9D8B030D-6E8A-4147-A177-3AD203B41FA5}">
                      <a16:colId xmlns:a16="http://schemas.microsoft.com/office/drawing/2014/main" val="279159784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22541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145579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665249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3405019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5156737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505414449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82412666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805990933"/>
                    </a:ext>
                  </a:extLst>
                </a:gridCol>
              </a:tblGrid>
              <a:tr h="40466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Tyyppi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Neutroni-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spektri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Jäähdytys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Lämpötila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 </a:t>
                      </a:r>
                      <a:r>
                        <a:rPr kumimoji="0" lang="fi-FI" altLang="fi-FI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kumimoji="0" lang="fi-FI" altLang="fi-F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Moduuli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(MWe)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Polttoaine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P-aine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kierto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521766"/>
                  </a:ext>
                </a:extLst>
              </a:tr>
              <a:tr h="480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GFR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Kaasujäähdytteinen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nopea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Korkea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(7-15 MPa)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U-238 + </a:t>
                      </a:r>
                      <a:endParaRPr kumimoji="0" lang="fi-FI" altLang="fi-FI" sz="1100" b="0" i="0" u="none" strike="noStrike" cap="none" normalizeH="0" baseline="-2500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(U-235 tai Pu-239)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suljettu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”on site”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r>
                        <a:rPr kumimoji="0" lang="fi-FI" altLang="fi-FI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ähkö </a:t>
                      </a: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vety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657673"/>
                  </a:ext>
                </a:extLst>
              </a:tr>
              <a:tr h="5134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LFR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Lyijyjäähdytteinen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nopea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lyijy-vismutti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480 - 800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matala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20 - 120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300 - 1200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 –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U-238 + </a:t>
                      </a:r>
                      <a:endParaRPr kumimoji="0" lang="fi-FI" altLang="fi-FI" sz="1100" b="0" i="0" u="none" strike="noStrike" kern="1200" cap="none" normalizeH="0" baseline="-2500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(U-235 tai Pu-239)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suljettu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”alue”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Sähkö + vety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847211"/>
                  </a:ext>
                </a:extLst>
              </a:tr>
              <a:tr h="5134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Sulasuola - nopea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nopea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Fluoridi- suolat</a:t>
                      </a: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700 - 800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matala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UF fluoridi-suolassa</a:t>
                      </a: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suljettu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Sähkö + vety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87977"/>
                  </a:ext>
                </a:extLst>
              </a:tr>
              <a:tr h="24695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Korkea lämpötila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epi-terminen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Fluoridi- suolat</a:t>
                      </a:r>
                      <a:endParaRPr kumimoji="0" lang="fi-FI" altLang="fi-FI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750 –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matala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1000 - </a:t>
                      </a: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UO</a:t>
                      </a:r>
                      <a:r>
                        <a:rPr kumimoji="0" lang="fi-FI" altLang="fi-FI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hiukkaisia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prismassa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avoin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78165"/>
                  </a:ext>
                </a:extLst>
              </a:tr>
              <a:tr h="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Natriumjäähdytteinen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nopea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natrium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 – 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matala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– 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600 - 1500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U-238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MOX </a:t>
                      </a:r>
                      <a:r>
                        <a:rPr kumimoji="0" lang="fi-FI" altLang="fi-FI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suljettu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Sähkö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39692"/>
                  </a:ext>
                </a:extLst>
              </a:tr>
              <a:tr h="5134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SCWR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Superkriittinen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vesijäähdytteinen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terminen tai nopea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500 - 625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Erittäin korkea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(30 MPa)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300 – 7</a:t>
                      </a: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1000 - 2000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UO</a:t>
                      </a:r>
                      <a:r>
                        <a:rPr kumimoji="0" lang="fi-FI" altLang="fi-FI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UO</a:t>
                      </a:r>
                      <a:r>
                        <a:rPr kumimoji="0" lang="fi-FI" altLang="fi-FI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&amp; PuO</a:t>
                      </a:r>
                      <a:r>
                        <a:rPr kumimoji="0" lang="fi-FI" altLang="fi-FI" sz="11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avoin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nopea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Sähkö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749356"/>
                  </a:ext>
                </a:extLst>
              </a:tr>
              <a:tr h="621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VHTR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Erittäin korkean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lämpötilan kaasureaktori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terminen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Helium (grafiitti-moderoitu)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900- 1000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Korkea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(7-15 MPa)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250 - 300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 –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TRISO </a:t>
                      </a:r>
                      <a:r>
                        <a:rPr kumimoji="0" lang="fi-FI" altLang="fi-FI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avoin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Vety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sähkö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25990"/>
                  </a:ext>
                </a:extLst>
              </a:tr>
            </a:tbl>
          </a:graphicData>
        </a:graphic>
      </p:graphicFrame>
      <p:sp>
        <p:nvSpPr>
          <p:cNvPr id="11" name="Tekstikehys 12">
            <a:extLst>
              <a:ext uri="{FF2B5EF4-FFF2-40B4-BE49-F238E27FC236}">
                <a16:creationId xmlns:a16="http://schemas.microsoft.com/office/drawing/2014/main" id="{01754FC8-E10C-4F9E-ABC6-448F9574F680}"/>
              </a:ext>
            </a:extLst>
          </p:cNvPr>
          <p:cNvSpPr txBox="1"/>
          <p:nvPr/>
        </p:nvSpPr>
        <p:spPr>
          <a:xfrm>
            <a:off x="971600" y="324071"/>
            <a:ext cx="7200800" cy="61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NELJÄNNEN  SUKUPOVEN  YDINREAKTORITYYPIT </a:t>
            </a:r>
          </a:p>
          <a:p>
            <a:pPr algn="ctr"/>
            <a:r>
              <a:rPr lang="fi-FI" sz="1300" dirty="0">
                <a:solidFill>
                  <a:srgbClr val="000099"/>
                </a:solidFill>
                <a:latin typeface="Book Antiqua" pitchFamily="18" charset="0"/>
              </a:rPr>
              <a:t>( World Nuclear Association) </a:t>
            </a: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 algn="ctr"/>
            <a:endParaRPr lang="fi-FI" sz="1300" dirty="0">
              <a:solidFill>
                <a:srgbClr val="000099"/>
              </a:solidFill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fi-FI" b="1" baseline="30000" dirty="0">
                <a:solidFill>
                  <a:srgbClr val="FF0000"/>
                </a:solidFill>
                <a:latin typeface="Book Antiqua" pitchFamily="18" charset="0"/>
              </a:rPr>
              <a:t>1</a:t>
            </a:r>
            <a:r>
              <a:rPr lang="fi-FI" sz="1300" dirty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fi-FI" sz="1200" dirty="0"/>
              <a:t>UO</a:t>
            </a:r>
            <a:r>
              <a:rPr lang="fi-FI" sz="1200" b="1" baseline="-25000" dirty="0"/>
              <a:t>2</a:t>
            </a:r>
            <a:r>
              <a:rPr lang="fi-FI" sz="1200" dirty="0"/>
              <a:t>-oksidin ja PuO</a:t>
            </a:r>
            <a:r>
              <a:rPr lang="fi-FI" sz="1200" b="1" baseline="-25000" dirty="0"/>
              <a:t>2</a:t>
            </a:r>
            <a:r>
              <a:rPr lang="fi-FI" sz="1200" dirty="0"/>
              <a:t>-oksidin seos</a:t>
            </a:r>
          </a:p>
          <a:p>
            <a:r>
              <a:rPr lang="fi-FI" b="1" baseline="30000" dirty="0">
                <a:solidFill>
                  <a:srgbClr val="FF0000"/>
                </a:solidFill>
                <a:latin typeface="Book Antiqua" pitchFamily="18" charset="0"/>
              </a:rPr>
              <a:t>2</a:t>
            </a:r>
            <a:r>
              <a:rPr lang="fi-FI" sz="1300" dirty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fi-FI" sz="1200" dirty="0"/>
              <a:t>U-235: prismoja (kiviä</a:t>
            </a:r>
            <a:r>
              <a:rPr lang="fi-FI" sz="1200"/>
              <a:t>) grafiittimatriisissa</a:t>
            </a:r>
            <a:endParaRPr lang="fi-FI" sz="1200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A3E6ADC-4783-2474-ADDF-E14DB2921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775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kehys 12"/>
          <p:cNvSpPr txBox="1"/>
          <p:nvPr/>
        </p:nvSpPr>
        <p:spPr>
          <a:xfrm>
            <a:off x="971600" y="281285"/>
            <a:ext cx="7200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VEDYN  KYSYNTÄARVIO  MAAILMASSA  </a:t>
            </a:r>
            <a:r>
              <a:rPr lang="fi-FI" sz="2000" b="1" dirty="0">
                <a:solidFill>
                  <a:srgbClr val="000099"/>
                </a:solidFill>
                <a:latin typeface="Book Antiqua" pitchFamily="18" charset="0"/>
              </a:rPr>
              <a:t>2019 - 2070</a:t>
            </a:r>
          </a:p>
          <a:p>
            <a:pPr algn="ctr"/>
            <a:r>
              <a:rPr lang="fi-FI" sz="1300" dirty="0">
                <a:solidFill>
                  <a:srgbClr val="000099"/>
                </a:solidFill>
                <a:latin typeface="Book Antiqua" pitchFamily="18" charset="0"/>
              </a:rPr>
              <a:t>( Lähde: Statista 2020 )</a:t>
            </a: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5D34E467-E117-40BF-9760-27ACF75D1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07430"/>
              </p:ext>
            </p:extLst>
          </p:nvPr>
        </p:nvGraphicFramePr>
        <p:xfrm>
          <a:off x="1043608" y="1365304"/>
          <a:ext cx="7200000" cy="4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6">
            <a:extLst>
              <a:ext uri="{FF2B5EF4-FFF2-40B4-BE49-F238E27FC236}">
                <a16:creationId xmlns:a16="http://schemas.microsoft.com/office/drawing/2014/main" id="{4D77DE89-6D7D-027F-3E31-A279386A6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775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0AAF34A-6D1F-FD2E-6E66-CCD9857F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9403-8552-4592-9D2D-8D15615A3F61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558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BE1A74-6326-9D10-F75A-54912BE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8C2-5311-4496-9267-01E358E0CF55}" type="slidenum">
              <a:rPr lang="en-GB" altLang="fi-FI" smtClean="0"/>
              <a:pPr/>
              <a:t>12</a:t>
            </a:fld>
            <a:endParaRPr lang="en-GB" altLang="fi-FI" dirty="0"/>
          </a:p>
        </p:txBody>
      </p:sp>
      <p:sp>
        <p:nvSpPr>
          <p:cNvPr id="3" name="Tekstikehys 12">
            <a:extLst>
              <a:ext uri="{FF2B5EF4-FFF2-40B4-BE49-F238E27FC236}">
                <a16:creationId xmlns:a16="http://schemas.microsoft.com/office/drawing/2014/main" id="{0362F9AA-09B9-964F-A544-94ECD571115C}"/>
              </a:ext>
            </a:extLst>
          </p:cNvPr>
          <p:cNvSpPr txBox="1"/>
          <p:nvPr/>
        </p:nvSpPr>
        <p:spPr>
          <a:xfrm>
            <a:off x="755576" y="22297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POWER-TO-X  SÄHKÖPOLTTOAINEIDEN  VALMISTUS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DCAFF45-22FB-CBAE-F364-62839218D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8247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  <p:sp>
        <p:nvSpPr>
          <p:cNvPr id="6" name="Pyöristetty suorakulmio 12">
            <a:extLst>
              <a:ext uri="{FF2B5EF4-FFF2-40B4-BE49-F238E27FC236}">
                <a16:creationId xmlns:a16="http://schemas.microsoft.com/office/drawing/2014/main" id="{AA0CC800-57B7-456D-7CA2-186EA07E0728}"/>
              </a:ext>
            </a:extLst>
          </p:cNvPr>
          <p:cNvSpPr/>
          <p:nvPr/>
        </p:nvSpPr>
        <p:spPr>
          <a:xfrm>
            <a:off x="2165480" y="1125883"/>
            <a:ext cx="864000" cy="45294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Sähkö</a:t>
            </a:r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Pyöristetty suorakulmio 12">
            <a:extLst>
              <a:ext uri="{FF2B5EF4-FFF2-40B4-BE49-F238E27FC236}">
                <a16:creationId xmlns:a16="http://schemas.microsoft.com/office/drawing/2014/main" id="{4A1DFAAA-5ADE-8798-8C9B-920DAAD1CA0F}"/>
              </a:ext>
            </a:extLst>
          </p:cNvPr>
          <p:cNvSpPr/>
          <p:nvPr/>
        </p:nvSpPr>
        <p:spPr>
          <a:xfrm>
            <a:off x="3821784" y="1124743"/>
            <a:ext cx="1368000" cy="452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Veden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elektrolyysi </a:t>
            </a:r>
          </a:p>
        </p:txBody>
      </p:sp>
      <p:sp>
        <p:nvSpPr>
          <p:cNvPr id="9" name="Pyöristetty suorakulmio 12">
            <a:extLst>
              <a:ext uri="{FF2B5EF4-FFF2-40B4-BE49-F238E27FC236}">
                <a16:creationId xmlns:a16="http://schemas.microsoft.com/office/drawing/2014/main" id="{ECBDAD58-0621-F6F7-27DC-B64BE6113774}"/>
              </a:ext>
            </a:extLst>
          </p:cNvPr>
          <p:cNvSpPr/>
          <p:nvPr/>
        </p:nvSpPr>
        <p:spPr>
          <a:xfrm>
            <a:off x="5868288" y="1124743"/>
            <a:ext cx="1368000" cy="452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Hiilidioksidin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talteenotto</a:t>
            </a: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591D777D-E1E6-026B-CBC9-004A0A34591C}"/>
              </a:ext>
            </a:extLst>
          </p:cNvPr>
          <p:cNvCxnSpPr>
            <a:cxnSpLocks/>
          </p:cNvCxnSpPr>
          <p:nvPr/>
        </p:nvCxnSpPr>
        <p:spPr>
          <a:xfrm>
            <a:off x="3029664" y="1351215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F5284648-92A4-8513-4051-26E4A6453A01}"/>
              </a:ext>
            </a:extLst>
          </p:cNvPr>
          <p:cNvCxnSpPr>
            <a:cxnSpLocks/>
          </p:cNvCxnSpPr>
          <p:nvPr/>
        </p:nvCxnSpPr>
        <p:spPr>
          <a:xfrm>
            <a:off x="4499992" y="1577688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26ED5A8C-1747-BE09-D91E-B2E0F70D0D04}"/>
              </a:ext>
            </a:extLst>
          </p:cNvPr>
          <p:cNvCxnSpPr>
            <a:cxnSpLocks/>
          </p:cNvCxnSpPr>
          <p:nvPr/>
        </p:nvCxnSpPr>
        <p:spPr>
          <a:xfrm>
            <a:off x="6588224" y="1577688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yöristetty suorakulmio 12">
            <a:extLst>
              <a:ext uri="{FF2B5EF4-FFF2-40B4-BE49-F238E27FC236}">
                <a16:creationId xmlns:a16="http://schemas.microsoft.com/office/drawing/2014/main" id="{CCA55C63-FCD6-DD34-665F-0ECC3367CF67}"/>
              </a:ext>
            </a:extLst>
          </p:cNvPr>
          <p:cNvSpPr/>
          <p:nvPr/>
        </p:nvSpPr>
        <p:spPr>
          <a:xfrm>
            <a:off x="3821664" y="1916832"/>
            <a:ext cx="1368000" cy="4529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Vety (H</a:t>
            </a:r>
            <a:r>
              <a:rPr lang="fi-FI" sz="1300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</a:t>
            </a:r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 </a:t>
            </a:r>
          </a:p>
        </p:txBody>
      </p:sp>
      <p:sp>
        <p:nvSpPr>
          <p:cNvPr id="15" name="Pyöristetty suorakulmio 12">
            <a:extLst>
              <a:ext uri="{FF2B5EF4-FFF2-40B4-BE49-F238E27FC236}">
                <a16:creationId xmlns:a16="http://schemas.microsoft.com/office/drawing/2014/main" id="{AEB5C274-4959-9C50-A949-97F7BECB5F66}"/>
              </a:ext>
            </a:extLst>
          </p:cNvPr>
          <p:cNvSpPr/>
          <p:nvPr/>
        </p:nvSpPr>
        <p:spPr>
          <a:xfrm>
            <a:off x="5868296" y="1916832"/>
            <a:ext cx="1368000" cy="452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CO</a:t>
            </a:r>
            <a:r>
              <a:rPr lang="fi-FI" sz="1300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1" name="Pyöristetty suorakulmio 12">
            <a:extLst>
              <a:ext uri="{FF2B5EF4-FFF2-40B4-BE49-F238E27FC236}">
                <a16:creationId xmlns:a16="http://schemas.microsoft.com/office/drawing/2014/main" id="{E7F87A43-6050-6338-3C7B-3CE92C83D105}"/>
              </a:ext>
            </a:extLst>
          </p:cNvPr>
          <p:cNvSpPr/>
          <p:nvPr/>
        </p:nvSpPr>
        <p:spPr>
          <a:xfrm>
            <a:off x="4788024" y="2852984"/>
            <a:ext cx="1512000" cy="43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cs typeface="Arial" pitchFamily="34" charset="0"/>
              </a:rPr>
              <a:t>H</a:t>
            </a:r>
            <a:r>
              <a:rPr lang="fi-FI" sz="1300" baseline="-250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cs typeface="Arial" pitchFamily="34" charset="0"/>
              </a:rPr>
              <a:t>2 </a:t>
            </a:r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cs typeface="Arial" pitchFamily="34" charset="0"/>
              </a:rPr>
              <a:t>+ CO +</a:t>
            </a:r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CO</a:t>
            </a:r>
            <a:r>
              <a:rPr lang="fi-FI" sz="1300" baseline="-25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</a:t>
            </a:r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cs typeface="Arial" pitchFamily="34" charset="0"/>
              </a:rPr>
              <a:t>   </a:t>
            </a:r>
          </a:p>
        </p:txBody>
      </p:sp>
      <p:sp>
        <p:nvSpPr>
          <p:cNvPr id="22" name="Pyöristetty suorakulmio 12">
            <a:extLst>
              <a:ext uri="{FF2B5EF4-FFF2-40B4-BE49-F238E27FC236}">
                <a16:creationId xmlns:a16="http://schemas.microsoft.com/office/drawing/2014/main" id="{2419409B-6398-9A1C-4AF8-66F84B989A6F}"/>
              </a:ext>
            </a:extLst>
          </p:cNvPr>
          <p:cNvSpPr/>
          <p:nvPr/>
        </p:nvSpPr>
        <p:spPr>
          <a:xfrm>
            <a:off x="3779912" y="3743764"/>
            <a:ext cx="1368000" cy="900000"/>
          </a:xfrm>
          <a:prstGeom prst="round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fi-FI" sz="13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Fischer-</a:t>
            </a:r>
            <a:r>
              <a:rPr lang="fi-FI" sz="13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Tropsch</a:t>
            </a:r>
            <a:r>
              <a:rPr lang="fi-FI" sz="13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synteesi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10-80 bar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200-350 </a:t>
            </a:r>
            <a:r>
              <a:rPr lang="fi-FI" sz="13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 </a:t>
            </a:r>
          </a:p>
        </p:txBody>
      </p:sp>
      <p:sp>
        <p:nvSpPr>
          <p:cNvPr id="24" name="Pyöristetty suorakulmio 12">
            <a:extLst>
              <a:ext uri="{FF2B5EF4-FFF2-40B4-BE49-F238E27FC236}">
                <a16:creationId xmlns:a16="http://schemas.microsoft.com/office/drawing/2014/main" id="{C7C5E50A-81D2-1231-612F-9A0B4F434856}"/>
              </a:ext>
            </a:extLst>
          </p:cNvPr>
          <p:cNvSpPr/>
          <p:nvPr/>
        </p:nvSpPr>
        <p:spPr>
          <a:xfrm>
            <a:off x="5868296" y="3743764"/>
            <a:ext cx="1370704" cy="900000"/>
          </a:xfrm>
          <a:prstGeom prst="round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lnSpc>
                <a:spcPts val="1300"/>
              </a:lnSpc>
            </a:pPr>
            <a:r>
              <a:rPr lang="fi-FI" sz="13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Metanoli-synteesi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35-100 bar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200-300 </a:t>
            </a:r>
            <a:r>
              <a:rPr lang="fi-FI" sz="1300" baseline="30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 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9" name="Yhdistin: Kulma 28">
            <a:extLst>
              <a:ext uri="{FF2B5EF4-FFF2-40B4-BE49-F238E27FC236}">
                <a16:creationId xmlns:a16="http://schemas.microsoft.com/office/drawing/2014/main" id="{6468E742-55EB-3D75-0ADF-D56E3A3DA650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55874" y="1329231"/>
            <a:ext cx="12700" cy="205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6FBE4935-2BF5-B76C-506F-0AE36E38F86E}"/>
              </a:ext>
            </a:extLst>
          </p:cNvPr>
          <p:cNvCxnSpPr>
            <a:cxnSpLocks/>
          </p:cNvCxnSpPr>
          <p:nvPr/>
        </p:nvCxnSpPr>
        <p:spPr>
          <a:xfrm>
            <a:off x="5580112" y="2564904"/>
            <a:ext cx="0" cy="288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Yhdistin: Kulma 32">
            <a:extLst>
              <a:ext uri="{FF2B5EF4-FFF2-40B4-BE49-F238E27FC236}">
                <a16:creationId xmlns:a16="http://schemas.microsoft.com/office/drawing/2014/main" id="{E4D516FD-681E-7F30-ED65-28365EBCA2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16958" y="2698896"/>
            <a:ext cx="12700" cy="208973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58D13BAF-A2CC-3821-BE1B-DAD83FB44FB9}"/>
              </a:ext>
            </a:extLst>
          </p:cNvPr>
          <p:cNvCxnSpPr>
            <a:cxnSpLocks/>
          </p:cNvCxnSpPr>
          <p:nvPr/>
        </p:nvCxnSpPr>
        <p:spPr>
          <a:xfrm>
            <a:off x="5580112" y="3285016"/>
            <a:ext cx="0" cy="252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5FA20206-42B1-6A06-72A5-E8C0C3B156BF}"/>
              </a:ext>
            </a:extLst>
          </p:cNvPr>
          <p:cNvCxnSpPr>
            <a:cxnSpLocks/>
          </p:cNvCxnSpPr>
          <p:nvPr/>
        </p:nvCxnSpPr>
        <p:spPr>
          <a:xfrm>
            <a:off x="6588224" y="4653136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>
            <a:extLst>
              <a:ext uri="{FF2B5EF4-FFF2-40B4-BE49-F238E27FC236}">
                <a16:creationId xmlns:a16="http://schemas.microsoft.com/office/drawing/2014/main" id="{63580F0E-8428-9456-75A4-70D4A3A62A65}"/>
              </a:ext>
            </a:extLst>
          </p:cNvPr>
          <p:cNvCxnSpPr>
            <a:cxnSpLocks/>
          </p:cNvCxnSpPr>
          <p:nvPr/>
        </p:nvCxnSpPr>
        <p:spPr>
          <a:xfrm>
            <a:off x="4499992" y="4653176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yöristetty suorakulmio 12">
            <a:extLst>
              <a:ext uri="{FF2B5EF4-FFF2-40B4-BE49-F238E27FC236}">
                <a16:creationId xmlns:a16="http://schemas.microsoft.com/office/drawing/2014/main" id="{2ECB21C2-0D59-1BAC-CDA1-523A6ACC22AB}"/>
              </a:ext>
            </a:extLst>
          </p:cNvPr>
          <p:cNvSpPr/>
          <p:nvPr/>
        </p:nvSpPr>
        <p:spPr>
          <a:xfrm>
            <a:off x="3779912" y="4992278"/>
            <a:ext cx="1368000" cy="936000"/>
          </a:xfrm>
          <a:prstGeom prst="roundRect">
            <a:avLst/>
          </a:prstGeom>
          <a:solidFill>
            <a:srgbClr val="99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e-diesel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e-bensiini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e-etanoli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+ muita</a:t>
            </a:r>
          </a:p>
        </p:txBody>
      </p:sp>
      <p:sp>
        <p:nvSpPr>
          <p:cNvPr id="38" name="Pyöristetty suorakulmio 12">
            <a:extLst>
              <a:ext uri="{FF2B5EF4-FFF2-40B4-BE49-F238E27FC236}">
                <a16:creationId xmlns:a16="http://schemas.microsoft.com/office/drawing/2014/main" id="{06571AF1-3A27-BEFA-74C3-4F3E26CB648B}"/>
              </a:ext>
            </a:extLst>
          </p:cNvPr>
          <p:cNvSpPr/>
          <p:nvPr/>
        </p:nvSpPr>
        <p:spPr>
          <a:xfrm>
            <a:off x="5940304" y="4992278"/>
            <a:ext cx="1368000" cy="936000"/>
          </a:xfrm>
          <a:prstGeom prst="round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e-metaani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Etyylialkoholi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Asetaatit</a:t>
            </a:r>
          </a:p>
          <a:p>
            <a:pPr algn="ctr"/>
            <a:r>
              <a:rPr lang="fi-FI" sz="13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+ muita 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08EAA88A-6206-EF5B-EE65-808E2D1E16F3}"/>
              </a:ext>
            </a:extLst>
          </p:cNvPr>
          <p:cNvSpPr txBox="1"/>
          <p:nvPr/>
        </p:nvSpPr>
        <p:spPr>
          <a:xfrm>
            <a:off x="473007" y="2780928"/>
            <a:ext cx="3162889" cy="507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300" b="1" dirty="0"/>
              <a:t>FT-syntees</a:t>
            </a:r>
            <a:r>
              <a:rPr lang="pt-BR" sz="1300" dirty="0"/>
              <a:t>i</a:t>
            </a:r>
          </a:p>
          <a:p>
            <a:pPr algn="ctr"/>
            <a:r>
              <a:rPr lang="pt-BR" sz="1300" dirty="0"/>
              <a:t>(2n+1) H</a:t>
            </a:r>
            <a:r>
              <a:rPr lang="pt-BR" sz="1300" baseline="-25000" dirty="0"/>
              <a:t>2</a:t>
            </a:r>
            <a:r>
              <a:rPr lang="pt-BR" sz="1300" dirty="0"/>
              <a:t>  +  n CO 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pt-BR" sz="1300" dirty="0"/>
              <a:t>  C</a:t>
            </a:r>
            <a:r>
              <a:rPr lang="pt-BR" sz="1300" baseline="-25000" dirty="0"/>
              <a:t>n </a:t>
            </a:r>
            <a:r>
              <a:rPr lang="pt-BR" sz="1300" dirty="0"/>
              <a:t>H</a:t>
            </a:r>
            <a:r>
              <a:rPr lang="pt-BR" sz="1300" baseline="-25000" dirty="0"/>
              <a:t>(2n+2)</a:t>
            </a:r>
            <a:r>
              <a:rPr lang="pt-BR" sz="1300" dirty="0"/>
              <a:t>  +  n H</a:t>
            </a:r>
            <a:r>
              <a:rPr lang="pt-BR" sz="1300" baseline="-25000" dirty="0"/>
              <a:t>2</a:t>
            </a:r>
            <a:r>
              <a:rPr lang="pt-BR" sz="1300" dirty="0"/>
              <a:t>O</a:t>
            </a:r>
            <a:endParaRPr lang="fi-FI" sz="1300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627F1027-B022-617C-4AE7-8804A90C0BCE}"/>
              </a:ext>
            </a:extLst>
          </p:cNvPr>
          <p:cNvSpPr txBox="1"/>
          <p:nvPr/>
        </p:nvSpPr>
        <p:spPr>
          <a:xfrm>
            <a:off x="467546" y="3497233"/>
            <a:ext cx="2376262" cy="50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300" b="1" dirty="0"/>
              <a:t>Metanolisynteesi</a:t>
            </a:r>
          </a:p>
          <a:p>
            <a:pPr algn="ctr"/>
            <a:r>
              <a:rPr lang="pt-BR" sz="1300" dirty="0"/>
              <a:t>CO </a:t>
            </a:r>
            <a:r>
              <a:rPr lang="pt-BR" sz="1300" baseline="-25000" dirty="0"/>
              <a:t>2</a:t>
            </a:r>
            <a:r>
              <a:rPr lang="pt-BR" sz="1300" dirty="0"/>
              <a:t> + 3 H </a:t>
            </a:r>
            <a:r>
              <a:rPr lang="pt-BR" sz="1300" baseline="-25000" dirty="0"/>
              <a:t>2</a:t>
            </a:r>
            <a:r>
              <a:rPr lang="pt-BR" sz="1300" dirty="0"/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t-BR" sz="1300" dirty="0"/>
              <a:t> CH </a:t>
            </a:r>
            <a:r>
              <a:rPr lang="pt-BR" sz="1300" baseline="-25000" dirty="0"/>
              <a:t>3</a:t>
            </a:r>
            <a:r>
              <a:rPr lang="pt-BR" sz="1300" dirty="0"/>
              <a:t>OH + H </a:t>
            </a:r>
            <a:r>
              <a:rPr lang="pt-BR" sz="1300" baseline="-25000" dirty="0"/>
              <a:t>2</a:t>
            </a:r>
            <a:r>
              <a:rPr lang="pt-BR" sz="1300" dirty="0"/>
              <a:t>O</a:t>
            </a:r>
            <a:endParaRPr lang="pt-BR" sz="1400" dirty="0"/>
          </a:p>
        </p:txBody>
      </p:sp>
      <p:cxnSp>
        <p:nvCxnSpPr>
          <p:cNvPr id="2" name="Suora nuoliyhdysviiva 1">
            <a:extLst>
              <a:ext uri="{FF2B5EF4-FFF2-40B4-BE49-F238E27FC236}">
                <a16:creationId xmlns:a16="http://schemas.microsoft.com/office/drawing/2014/main" id="{2B79E482-C5F0-EFF2-945B-FD8D42B4DA39}"/>
              </a:ext>
            </a:extLst>
          </p:cNvPr>
          <p:cNvCxnSpPr>
            <a:cxnSpLocks/>
          </p:cNvCxnSpPr>
          <p:nvPr/>
        </p:nvCxnSpPr>
        <p:spPr>
          <a:xfrm>
            <a:off x="5148064" y="5373216"/>
            <a:ext cx="792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7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5305C330-A5AB-4290-AE78-E1251F9EA642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03122" y="816077"/>
            <a:ext cx="8201325" cy="55847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fi-FI" sz="1600" dirty="0"/>
              <a:t>Vedyn kysyntä ajanjaksolla 2020-2050 kasvanee 6-8 %:in vuosivauhtia kasvun pääalueina teollisuuden eri sektorit. 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fi-FI" sz="1600" dirty="0"/>
              <a:t>Vihreän vedyn osuus voi nousta nykyisestä 1:stä %:sta n. 10 %:in ao. ajanjaksolla.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fi-FI" sz="1600" dirty="0"/>
              <a:t>Tärkeimpiä vihreän vedyn käyttökohteita tulevat olemaan lannoitteiden (ammoniakin), metallien (teräksen) ja synteettisten polttoaineiden valmistus.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fi-FI" sz="1600" dirty="0"/>
              <a:t>Elektrolyysi, katalyytit ja nanomateriaalit ovat tärkeimpiä vihreän vetyteknologian kehityskohteita. Teknologian kypsyminen vaatinee ainakin 2-3 vuosikymmenen ajanjakson.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fi-FI" sz="1600" dirty="0"/>
              <a:t>Kilpailukykyisten synteettisten polttoaineiden laajamittainen valmistus vihreästä vedystä edellyttäisi markkinahinnan alenemista tasolle 1,5 – 2,0 USD/kg, </a:t>
            </a:r>
            <a:r>
              <a:rPr lang="fi-FI" sz="1600"/>
              <a:t>viides-kymmenesosaan nykytasosta. </a:t>
            </a:r>
            <a:r>
              <a:rPr lang="fi-FI" sz="1600" dirty="0"/>
              <a:t>Tämä tapahtunee vasta 2050-luvulle tultaessa.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fi-FI" sz="1600" dirty="0"/>
              <a:t>Edullisen menetelmän halvan vihreän vedyn laajamittaiseen tuotantoon tarjoaa korkean lämpötilan höyryelektrolyysi (SOEC) toteutettuna yhdessä 4:nnen sukupolven pienydinvoimaloiden rakentamisen kanssa.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fi-FI" sz="1600" dirty="0"/>
              <a:t>Vetyyn varastoitunutta energiaa ei kannata palauttaa sähköksi. Edullisemmin ylimääräistä tuuli- ja aurinkosähköä voidaan varastoida rakennettuun vetyinfrastruktuuriin ja synteettisten polttoaineiden tuotantoon ja varastoihin.</a:t>
            </a:r>
          </a:p>
          <a:p>
            <a:pPr marL="1200150" lvl="2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fi-FI" sz="1600" dirty="0"/>
              <a:t>Ympäristönäkökohdat tulevat asettamaan rajoja tuuli- jaa aurinkoenergian tuotannon kiihtyvälle kasvulle.</a:t>
            </a:r>
          </a:p>
          <a:p>
            <a:pPr marL="1200150" lvl="2" indent="-285750">
              <a:spcAft>
                <a:spcPts val="600"/>
              </a:spcAft>
              <a:buClr>
                <a:srgbClr val="C00000"/>
              </a:buClr>
              <a:defRPr/>
            </a:pPr>
            <a:endParaRPr lang="fi-FI" sz="1600" dirty="0"/>
          </a:p>
          <a:p>
            <a:pPr marL="1200150" lvl="2" indent="-285750">
              <a:buClr>
                <a:srgbClr val="C00000"/>
              </a:buClr>
              <a:defRPr/>
            </a:pPr>
            <a:endParaRPr lang="fi-FI" sz="1600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defRPr/>
            </a:pPr>
            <a:endParaRPr lang="fi-FI" sz="1600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4AFB128-89B2-71F3-CAB2-F733BC3B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775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  <p:sp>
        <p:nvSpPr>
          <p:cNvPr id="3" name="Tekstikehys 12">
            <a:extLst>
              <a:ext uri="{FF2B5EF4-FFF2-40B4-BE49-F238E27FC236}">
                <a16:creationId xmlns:a16="http://schemas.microsoft.com/office/drawing/2014/main" id="{21153A20-0245-8E27-3299-2526BCA24368}"/>
              </a:ext>
            </a:extLst>
          </p:cNvPr>
          <p:cNvSpPr txBox="1"/>
          <p:nvPr/>
        </p:nvSpPr>
        <p:spPr>
          <a:xfrm>
            <a:off x="971600" y="22991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JOHTOPÄÄTÖKSIÄ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B5F6E0BC-59C4-083B-C84E-99A22F37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625F-1422-4188-8D51-088EF9FCF1CC}" type="slidenum">
              <a:rPr lang="en-GB" altLang="fi-FI"/>
              <a:pPr/>
              <a:t>14</a:t>
            </a:fld>
            <a:endParaRPr lang="en-GB" altLang="fi-FI"/>
          </a:p>
        </p:txBody>
      </p:sp>
      <p:pic>
        <p:nvPicPr>
          <p:cNvPr id="535554" name="Picture 2">
            <a:extLst>
              <a:ext uri="{FF2B5EF4-FFF2-40B4-BE49-F238E27FC236}">
                <a16:creationId xmlns:a16="http://schemas.microsoft.com/office/drawing/2014/main" id="{C211393C-8840-A985-3768-278AC1A2B5A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0513" cy="6884988"/>
          </a:xfrm>
          <a:noFill/>
          <a:ln/>
        </p:spPr>
      </p:pic>
      <p:sp>
        <p:nvSpPr>
          <p:cNvPr id="535555" name="Text Box 3">
            <a:extLst>
              <a:ext uri="{FF2B5EF4-FFF2-40B4-BE49-F238E27FC236}">
                <a16:creationId xmlns:a16="http://schemas.microsoft.com/office/drawing/2014/main" id="{1F7C93E6-7AE4-2BBE-856A-1ECC61932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773238"/>
            <a:ext cx="36718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i-FI" altLang="fi-FI" sz="5600">
                <a:solidFill>
                  <a:srgbClr val="FFC979"/>
                </a:solidFill>
              </a:rPr>
              <a:t>Kiitoksia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10536C5-B5D4-48A3-A170-04647682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8AC-D8A1-41F8-B372-3BEB9B99D787}" type="slidenum">
              <a:rPr lang="en-GB" altLang="fi-FI"/>
              <a:pPr/>
              <a:t>2</a:t>
            </a:fld>
            <a:endParaRPr lang="en-GB" altLang="fi-FI" dirty="0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7E8A8593-9481-4B91-BBAB-B6C5095DD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620688"/>
            <a:ext cx="7632700" cy="603402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endParaRPr lang="fi-FI" altLang="fi-FI" sz="800" b="1" dirty="0"/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fi-FI" altLang="fi-FI" sz="1800" dirty="0">
                <a:solidFill>
                  <a:srgbClr val="000066"/>
                </a:solidFill>
              </a:rPr>
              <a:t>Ominaisuuksia (</a:t>
            </a:r>
            <a:r>
              <a:rPr lang="fi-FI" altLang="fi-FI" sz="1400" dirty="0">
                <a:solidFill>
                  <a:srgbClr val="000066"/>
                </a:solidFill>
              </a:rPr>
              <a:t>1.0 baari</a:t>
            </a:r>
            <a:r>
              <a:rPr lang="fi-FI" altLang="fi-FI" sz="1800" dirty="0">
                <a:solidFill>
                  <a:srgbClr val="000066"/>
                </a:solidFill>
              </a:rPr>
              <a:t>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Alkuaihe (H)		Alkalimetalli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Molekyyli		H</a:t>
            </a:r>
            <a:r>
              <a:rPr lang="fi-FI" altLang="fi-FI" sz="1400" baseline="-25000" dirty="0"/>
              <a:t>2</a:t>
            </a:r>
            <a:r>
              <a:rPr lang="fi-FI" altLang="fi-FI" sz="1400" dirty="0"/>
              <a:t> 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Molekyylipaino	2,02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Moolimassa/atomipaino	1,00794 g/mol			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Moolitilavuus		11,42 cm</a:t>
            </a:r>
            <a:r>
              <a:rPr lang="fi-FI" altLang="fi-FI" sz="1400" baseline="30000" dirty="0"/>
              <a:t>3</a:t>
            </a:r>
            <a:r>
              <a:rPr lang="fi-FI" altLang="fi-FI" sz="1400" dirty="0"/>
              <a:t>/mol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Tiheys		0,08375 kg/m</a:t>
            </a:r>
            <a:r>
              <a:rPr lang="fi-FI" altLang="fi-FI" sz="1400" baseline="30000" dirty="0"/>
              <a:t>3</a:t>
            </a:r>
            <a:endParaRPr lang="fi-FI" altLang="fi-FI" sz="1400" dirty="0"/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Isotoopit:</a:t>
            </a:r>
          </a:p>
          <a:p>
            <a:pPr lvl="2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fi-FI" altLang="fi-FI" sz="1300" baseline="30000" dirty="0">
                <a:solidFill>
                  <a:srgbClr val="008000"/>
                </a:solidFill>
              </a:rPr>
              <a:t>1</a:t>
            </a:r>
            <a:r>
              <a:rPr lang="fi-FI" altLang="fi-FI" sz="1300" dirty="0">
                <a:solidFill>
                  <a:srgbClr val="008000"/>
                </a:solidFill>
              </a:rPr>
              <a:t>H (H): Protium, 99,8 % maapallon vedystä</a:t>
            </a:r>
          </a:p>
          <a:p>
            <a:pPr lvl="2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fi-FI" altLang="fi-FI" sz="1300" baseline="30000" dirty="0">
                <a:solidFill>
                  <a:srgbClr val="008000"/>
                </a:solidFill>
              </a:rPr>
              <a:t>2</a:t>
            </a:r>
            <a:r>
              <a:rPr lang="fi-FI" altLang="fi-FI" sz="1300" dirty="0">
                <a:solidFill>
                  <a:srgbClr val="008000"/>
                </a:solidFill>
              </a:rPr>
              <a:t>H (D): Deuterium (raskas vesi), 0,2% vedystä</a:t>
            </a:r>
          </a:p>
          <a:p>
            <a:pPr lvl="2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fi-FI" altLang="fi-FI" sz="1300" baseline="30000" dirty="0">
                <a:solidFill>
                  <a:srgbClr val="008000"/>
                </a:solidFill>
              </a:rPr>
              <a:t>3</a:t>
            </a:r>
            <a:r>
              <a:rPr lang="fi-FI" altLang="fi-FI" sz="1300" dirty="0">
                <a:solidFill>
                  <a:srgbClr val="008000"/>
                </a:solidFill>
              </a:rPr>
              <a:t>H (T): Tritium, radioaktiivinen isotooppi</a:t>
            </a:r>
          </a:p>
          <a:p>
            <a:pPr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fi-FI" altLang="fi-FI" sz="1800" dirty="0">
                <a:solidFill>
                  <a:srgbClr val="000066"/>
                </a:solidFill>
              </a:rPr>
              <a:t>Termisiä ominaisuuksia (</a:t>
            </a:r>
            <a:r>
              <a:rPr lang="fi-FI" altLang="fi-FI" sz="1400" dirty="0">
                <a:solidFill>
                  <a:srgbClr val="000066"/>
                </a:solidFill>
              </a:rPr>
              <a:t>1.0 baarin paineessa</a:t>
            </a:r>
            <a:r>
              <a:rPr lang="fi-FI" altLang="fi-FI" sz="1800" dirty="0">
                <a:solidFill>
                  <a:srgbClr val="000066"/>
                </a:solidFill>
              </a:rPr>
              <a:t>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Sulamispiste		</a:t>
            </a:r>
            <a:r>
              <a:rPr lang="fi-FI" altLang="fi-FI" sz="1400" b="1" dirty="0"/>
              <a:t>- </a:t>
            </a:r>
            <a:r>
              <a:rPr lang="fi-FI" altLang="fi-FI" sz="1400" dirty="0"/>
              <a:t>259,14 </a:t>
            </a:r>
            <a:r>
              <a:rPr lang="fi-FI" altLang="fi-FI" sz="1200" baseline="30000" dirty="0"/>
              <a:t>0</a:t>
            </a:r>
            <a:r>
              <a:rPr lang="fi-FI" altLang="fi-FI" sz="1200" dirty="0"/>
              <a:t>C</a:t>
            </a:r>
            <a:r>
              <a:rPr lang="fi-FI" altLang="fi-FI" sz="1400" dirty="0"/>
              <a:t> (14,01 K)	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Kiehumispiste		</a:t>
            </a:r>
            <a:r>
              <a:rPr lang="fi-FI" altLang="fi-FI" sz="1400" b="1" dirty="0"/>
              <a:t>- </a:t>
            </a:r>
            <a:r>
              <a:rPr lang="fi-FI" altLang="fi-FI" sz="1400" dirty="0"/>
              <a:t>252,87 </a:t>
            </a:r>
            <a:r>
              <a:rPr lang="fi-FI" altLang="fi-FI" sz="1400" baseline="30000" dirty="0"/>
              <a:t>0</a:t>
            </a:r>
            <a:r>
              <a:rPr lang="fi-FI" altLang="fi-FI" sz="1400" dirty="0"/>
              <a:t>C (20,28 K)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Höyrystymislämpö	0,904 kJ/mol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Ominaislämpö		14,29 kJ/kg K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/>
              <a:t>Lämmönjohtavuus</a:t>
            </a:r>
            <a:r>
              <a:rPr lang="fi-FI" altLang="fi-FI" sz="1400" b="1" dirty="0"/>
              <a:t> 	</a:t>
            </a:r>
            <a:r>
              <a:rPr lang="fi-FI" altLang="fi-FI" sz="1400" dirty="0"/>
              <a:t>1,825 W/(m</a:t>
            </a:r>
            <a:r>
              <a:rPr lang="fi-FI" altLang="fi-FI" sz="1000" dirty="0"/>
              <a:t>x</a:t>
            </a:r>
            <a:r>
              <a:rPr lang="fi-FI" altLang="fi-FI" sz="1400" dirty="0"/>
              <a:t>K)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400" dirty="0">
                <a:solidFill>
                  <a:srgbClr val="C00000"/>
                </a:solidFill>
              </a:rPr>
              <a:t>Lämpöarvo</a:t>
            </a:r>
            <a:endParaRPr lang="fi-FI" altLang="fi-FI" sz="1100" dirty="0">
              <a:solidFill>
                <a:srgbClr val="C00000"/>
              </a:solidFill>
            </a:endParaRPr>
          </a:p>
          <a:p>
            <a:pPr lvl="2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300" dirty="0">
                <a:solidFill>
                  <a:srgbClr val="C00000"/>
                </a:solidFill>
              </a:rPr>
              <a:t>Alempi lämpöarvo (LHV)  33,3 kWh/kg = 2,79 </a:t>
            </a:r>
            <a:r>
              <a:rPr lang="en-US" sz="1300" i="0" u="none" strike="noStrike" kern="120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kWh/m</a:t>
            </a:r>
            <a:r>
              <a:rPr lang="en-US" sz="1300" i="0" u="none" strike="noStrike" kern="1200" baseline="30000" dirty="0">
                <a:ln>
                  <a:noFill/>
                </a:ln>
                <a:solidFill>
                  <a:srgbClr val="C00000"/>
                </a:solidFill>
                <a:effectLst/>
              </a:rPr>
              <a:t>3, </a:t>
            </a:r>
            <a:r>
              <a:rPr lang="en-US" sz="1300" i="0" u="none" strike="noStrike" kern="1200" dirty="0">
                <a:ln>
                  <a:noFill/>
                </a:ln>
                <a:solidFill>
                  <a:srgbClr val="C00000"/>
                </a:solidFill>
                <a:effectLst/>
              </a:rPr>
              <a:t>=</a:t>
            </a:r>
            <a:r>
              <a:rPr lang="en-US" sz="1300" i="0" u="none" strike="noStrike" kern="1200" baseline="3000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1300" i="0" u="none" strike="noStrike" kern="1200" dirty="0">
                <a:ln>
                  <a:noFill/>
                </a:ln>
                <a:solidFill>
                  <a:srgbClr val="C00000"/>
                </a:solidFill>
                <a:effectLst/>
              </a:rPr>
              <a:t>120,0 MJ/kg</a:t>
            </a:r>
            <a:endParaRPr lang="en-US" sz="1300" i="0" u="none" strike="noStrike" kern="1200" baseline="30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lvl="2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i-FI" altLang="fi-FI" sz="1300" dirty="0">
                <a:solidFill>
                  <a:srgbClr val="C00000"/>
                </a:solidFill>
              </a:rPr>
              <a:t>Ylempi lämpöarvo (HHV)  39,4 kWh/kg = 2,36 </a:t>
            </a:r>
            <a:r>
              <a:rPr lang="en-US" sz="1300" i="0" u="none" strike="noStrike" kern="120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kWh/m</a:t>
            </a:r>
            <a:r>
              <a:rPr lang="en-US" sz="1300" i="0" u="none" strike="noStrike" kern="1200" baseline="30000" dirty="0">
                <a:ln>
                  <a:noFill/>
                </a:ln>
                <a:solidFill>
                  <a:srgbClr val="C00000"/>
                </a:solidFill>
                <a:effectLst/>
              </a:rPr>
              <a:t>3 </a:t>
            </a:r>
            <a:r>
              <a:rPr lang="en-US" sz="1300" i="0" u="none" strike="noStrike" kern="1200" dirty="0">
                <a:ln>
                  <a:noFill/>
                </a:ln>
                <a:solidFill>
                  <a:srgbClr val="C00000"/>
                </a:solidFill>
                <a:effectLst/>
              </a:rPr>
              <a:t> =</a:t>
            </a:r>
            <a:r>
              <a:rPr lang="en-US" sz="1300" i="0" u="none" strike="noStrike" kern="1200" baseline="3000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1300" i="0" u="none" strike="noStrike" kern="1200" dirty="0">
                <a:ln>
                  <a:noFill/>
                </a:ln>
                <a:solidFill>
                  <a:srgbClr val="C00000"/>
                </a:solidFill>
                <a:effectLst/>
              </a:rPr>
              <a:t>141,9 MJ/kg</a:t>
            </a:r>
            <a:endParaRPr lang="en-US" sz="1300" i="0" u="none" strike="noStrike" kern="1200" baseline="30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lvl="2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100" i="0" u="none" strike="noStrike" kern="1200" baseline="30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914400" lvl="2" indent="0">
              <a:lnSpc>
                <a:spcPct val="80000"/>
              </a:lnSpc>
              <a:buClr>
                <a:srgbClr val="FF0000"/>
              </a:buClr>
              <a:buNone/>
            </a:pPr>
            <a:endParaRPr lang="fi-FI" sz="1100" i="0" u="none" strike="noStrike" dirty="0">
              <a:solidFill>
                <a:srgbClr val="C00000"/>
              </a:solidFill>
              <a:effectLst/>
            </a:endParaRPr>
          </a:p>
          <a:p>
            <a:pPr lvl="2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i-FI" altLang="fi-FI" sz="1200" b="1" dirty="0">
              <a:solidFill>
                <a:srgbClr val="C00000"/>
              </a:solidFill>
            </a:endParaRPr>
          </a:p>
          <a:p>
            <a:pPr marL="914400" lvl="2" indent="0">
              <a:lnSpc>
                <a:spcPct val="80000"/>
              </a:lnSpc>
              <a:buClr>
                <a:srgbClr val="FF0000"/>
              </a:buClr>
              <a:buNone/>
            </a:pPr>
            <a:r>
              <a:rPr lang="fi-FI" altLang="fi-FI" sz="1000" b="1" dirty="0">
                <a:solidFill>
                  <a:srgbClr val="C00000"/>
                </a:solidFill>
              </a:rPr>
              <a:t>		</a:t>
            </a: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i-FI" altLang="fi-FI" sz="1400" b="1" dirty="0">
              <a:solidFill>
                <a:srgbClr val="C00000"/>
              </a:solidFill>
            </a:endParaRPr>
          </a:p>
          <a:p>
            <a:pPr lvl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fi-FI" altLang="fi-FI" sz="1200" dirty="0">
              <a:solidFill>
                <a:schemeClr val="accent2"/>
              </a:solidFill>
            </a:endParaRPr>
          </a:p>
        </p:txBody>
      </p:sp>
      <p:sp>
        <p:nvSpPr>
          <p:cNvPr id="6" name="Tekstikehys 12">
            <a:extLst>
              <a:ext uri="{FF2B5EF4-FFF2-40B4-BE49-F238E27FC236}">
                <a16:creationId xmlns:a16="http://schemas.microsoft.com/office/drawing/2014/main" id="{5C4B5F63-02CF-45F3-88B1-C8DA79224FFB}"/>
              </a:ext>
            </a:extLst>
          </p:cNvPr>
          <p:cNvSpPr txBox="1"/>
          <p:nvPr/>
        </p:nvSpPr>
        <p:spPr>
          <a:xfrm>
            <a:off x="767258" y="34021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VETY - ALKUAINE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E4174F8-7724-3978-AFC4-940F8758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8247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BE1A74-6326-9D10-F75A-54912BE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8C2-5311-4496-9267-01E358E0CF55}" type="slidenum">
              <a:rPr lang="en-GB" altLang="fi-FI" smtClean="0"/>
              <a:pPr/>
              <a:t>3</a:t>
            </a:fld>
            <a:endParaRPr lang="en-GB" alt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9897CC-EF1B-5584-242C-023AF6A476F6}"/>
              </a:ext>
            </a:extLst>
          </p:cNvPr>
          <p:cNvSpPr/>
          <p:nvPr/>
        </p:nvSpPr>
        <p:spPr>
          <a:xfrm>
            <a:off x="4000500" y="980728"/>
            <a:ext cx="1147564" cy="540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500" dirty="0">
              <a:solidFill>
                <a:schemeClr val="tx1"/>
              </a:solidFill>
            </a:endParaRPr>
          </a:p>
          <a:p>
            <a:pPr algn="ctr"/>
            <a:r>
              <a:rPr lang="fi-FI" sz="1500" dirty="0">
                <a:solidFill>
                  <a:schemeClr val="tx1"/>
                </a:solidFill>
              </a:rPr>
              <a:t>Fossiiliset</a:t>
            </a:r>
          </a:p>
          <a:p>
            <a:pPr algn="ctr"/>
            <a:r>
              <a:rPr lang="fi-FI" sz="1500" dirty="0">
                <a:solidFill>
                  <a:schemeClr val="tx1"/>
                </a:solidFill>
              </a:rPr>
              <a:t>polttoaineet</a:t>
            </a:r>
            <a:r>
              <a:rPr lang="fi-FI" sz="1500" dirty="0"/>
              <a:t>,</a:t>
            </a:r>
          </a:p>
        </p:txBody>
      </p:sp>
      <p:cxnSp>
        <p:nvCxnSpPr>
          <p:cNvPr id="16" name="Yhdistin: Kulma 15">
            <a:extLst>
              <a:ext uri="{FF2B5EF4-FFF2-40B4-BE49-F238E27FC236}">
                <a16:creationId xmlns:a16="http://schemas.microsoft.com/office/drawing/2014/main" id="{8B2D430E-CAD2-43F7-DFB7-D9AC4AC7ACFF}"/>
              </a:ext>
            </a:extLst>
          </p:cNvPr>
          <p:cNvCxnSpPr>
            <a:cxnSpLocks/>
          </p:cNvCxnSpPr>
          <p:nvPr/>
        </p:nvCxnSpPr>
        <p:spPr>
          <a:xfrm>
            <a:off x="4566964" y="1831732"/>
            <a:ext cx="2808000" cy="216000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Yhdistin: Kulma 12">
            <a:extLst>
              <a:ext uri="{FF2B5EF4-FFF2-40B4-BE49-F238E27FC236}">
                <a16:creationId xmlns:a16="http://schemas.microsoft.com/office/drawing/2014/main" id="{107D5776-DF95-0999-16F4-8F5696347A9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233650" y="722498"/>
            <a:ext cx="12700" cy="2664000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36A7CAF0-DDCA-0F14-4706-91B81F782B9A}"/>
              </a:ext>
            </a:extLst>
          </p:cNvPr>
          <p:cNvCxnSpPr>
            <a:cxnSpLocks/>
          </p:cNvCxnSpPr>
          <p:nvPr/>
        </p:nvCxnSpPr>
        <p:spPr>
          <a:xfrm flipV="1">
            <a:off x="4569246" y="1520776"/>
            <a:ext cx="0" cy="3109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>
            <a:extLst>
              <a:ext uri="{FF2B5EF4-FFF2-40B4-BE49-F238E27FC236}">
                <a16:creationId xmlns:a16="http://schemas.microsoft.com/office/drawing/2014/main" id="{4006EB13-898B-AF4D-8480-473E65A4F4A0}"/>
              </a:ext>
            </a:extLst>
          </p:cNvPr>
          <p:cNvSpPr txBox="1">
            <a:spLocks/>
          </p:cNvSpPr>
          <p:nvPr/>
        </p:nvSpPr>
        <p:spPr>
          <a:xfrm>
            <a:off x="1187623" y="2060847"/>
            <a:ext cx="1440000" cy="3600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Maakaasu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5AF22D41-D667-8364-D01F-2F7354586C67}"/>
              </a:ext>
            </a:extLst>
          </p:cNvPr>
          <p:cNvSpPr txBox="1">
            <a:spLocks/>
          </p:cNvSpPr>
          <p:nvPr/>
        </p:nvSpPr>
        <p:spPr>
          <a:xfrm>
            <a:off x="3851920" y="2030484"/>
            <a:ext cx="1440000" cy="3600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Öljy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00F5813-1EAC-2725-5184-F406083E18CD}"/>
              </a:ext>
            </a:extLst>
          </p:cNvPr>
          <p:cNvSpPr txBox="1">
            <a:spLocks/>
          </p:cNvSpPr>
          <p:nvPr/>
        </p:nvSpPr>
        <p:spPr>
          <a:xfrm>
            <a:off x="6660233" y="2080552"/>
            <a:ext cx="144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Kivihiili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15E3BD42-A0CE-801A-5916-E758988F0106}"/>
              </a:ext>
            </a:extLst>
          </p:cNvPr>
          <p:cNvSpPr txBox="1">
            <a:spLocks/>
          </p:cNvSpPr>
          <p:nvPr/>
        </p:nvSpPr>
        <p:spPr>
          <a:xfrm>
            <a:off x="683568" y="2872600"/>
            <a:ext cx="1152000" cy="5400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Metaani-</a:t>
            </a:r>
          </a:p>
          <a:p>
            <a:pPr algn="ctr"/>
            <a:r>
              <a:rPr lang="fi-FI" sz="1400" dirty="0" err="1"/>
              <a:t>pyrolyysi</a:t>
            </a:r>
            <a:endParaRPr lang="fi-FI" sz="1400" dirty="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2ECAED5C-3376-E4BE-E5B4-A4E84621B963}"/>
              </a:ext>
            </a:extLst>
          </p:cNvPr>
          <p:cNvSpPr txBox="1">
            <a:spLocks/>
          </p:cNvSpPr>
          <p:nvPr/>
        </p:nvSpPr>
        <p:spPr>
          <a:xfrm>
            <a:off x="1979712" y="2852936"/>
            <a:ext cx="1152000" cy="5400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Höyry-</a:t>
            </a:r>
          </a:p>
          <a:p>
            <a:pPr algn="ctr"/>
            <a:r>
              <a:rPr lang="fi-FI" sz="1400" dirty="0"/>
              <a:t>reformointi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0AE2E03-D8CC-F705-F3E4-126D71DE288F}"/>
              </a:ext>
            </a:extLst>
          </p:cNvPr>
          <p:cNvSpPr txBox="1">
            <a:spLocks/>
          </p:cNvSpPr>
          <p:nvPr/>
        </p:nvSpPr>
        <p:spPr>
          <a:xfrm>
            <a:off x="3347864" y="2852936"/>
            <a:ext cx="1152000" cy="5400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Osittais-</a:t>
            </a:r>
          </a:p>
          <a:p>
            <a:pPr algn="ctr"/>
            <a:r>
              <a:rPr lang="fi-FI" sz="1400" dirty="0"/>
              <a:t>hapetus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027A7FBD-26E6-2E96-76A6-0C27F65DEF81}"/>
              </a:ext>
            </a:extLst>
          </p:cNvPr>
          <p:cNvSpPr txBox="1">
            <a:spLocks/>
          </p:cNvSpPr>
          <p:nvPr/>
        </p:nvSpPr>
        <p:spPr>
          <a:xfrm>
            <a:off x="4644008" y="2852936"/>
            <a:ext cx="1152000" cy="5400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300" dirty="0"/>
              <a:t>Autoterminen</a:t>
            </a:r>
          </a:p>
          <a:p>
            <a:pPr algn="ctr"/>
            <a:r>
              <a:rPr lang="fi-FI" sz="1400" dirty="0"/>
              <a:t>reformointi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4EC989FD-1AE4-9606-29D1-4A4927DFD749}"/>
              </a:ext>
            </a:extLst>
          </p:cNvPr>
          <p:cNvSpPr txBox="1">
            <a:spLocks/>
          </p:cNvSpPr>
          <p:nvPr/>
        </p:nvSpPr>
        <p:spPr>
          <a:xfrm>
            <a:off x="6662475" y="2844180"/>
            <a:ext cx="144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Kaasutus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E256226-80E4-96A2-940C-070B963E15A6}"/>
              </a:ext>
            </a:extLst>
          </p:cNvPr>
          <p:cNvSpPr txBox="1">
            <a:spLocks/>
          </p:cNvSpPr>
          <p:nvPr/>
        </p:nvSpPr>
        <p:spPr>
          <a:xfrm>
            <a:off x="6660233" y="3645064"/>
            <a:ext cx="144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CO</a:t>
            </a:r>
            <a:r>
              <a:rPr lang="fi-FI" sz="1400" baseline="-25000" dirty="0"/>
              <a:t>2</a:t>
            </a:r>
            <a:r>
              <a:rPr lang="fi-FI" sz="1400" dirty="0"/>
              <a:t> erotus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B0137DA4-DDDA-895A-3390-4B47BAA5052C}"/>
              </a:ext>
            </a:extLst>
          </p:cNvPr>
          <p:cNvSpPr txBox="1">
            <a:spLocks/>
          </p:cNvSpPr>
          <p:nvPr/>
        </p:nvSpPr>
        <p:spPr>
          <a:xfrm>
            <a:off x="6660233" y="4437152"/>
            <a:ext cx="144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W/G </a:t>
            </a:r>
            <a:r>
              <a:rPr lang="fi-FI" sz="1400" dirty="0" err="1"/>
              <a:t>shift</a:t>
            </a:r>
            <a:endParaRPr lang="fi-FI" sz="1400" dirty="0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727935B6-7AAC-892E-B05D-21A298472000}"/>
              </a:ext>
            </a:extLst>
          </p:cNvPr>
          <p:cNvSpPr txBox="1">
            <a:spLocks/>
          </p:cNvSpPr>
          <p:nvPr/>
        </p:nvSpPr>
        <p:spPr>
          <a:xfrm>
            <a:off x="6660392" y="5229240"/>
            <a:ext cx="144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/>
              <a:t>CO</a:t>
            </a:r>
            <a:r>
              <a:rPr lang="fi-FI" sz="1400" baseline="-25000"/>
              <a:t>2</a:t>
            </a:r>
            <a:r>
              <a:rPr lang="fi-FI" sz="1400"/>
              <a:t> erotus</a:t>
            </a:r>
            <a:endParaRPr lang="fi-FI" sz="1400" dirty="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8A410901-F11D-FF3E-3BB3-D4981D29FFE0}"/>
              </a:ext>
            </a:extLst>
          </p:cNvPr>
          <p:cNvSpPr txBox="1">
            <a:spLocks/>
          </p:cNvSpPr>
          <p:nvPr/>
        </p:nvSpPr>
        <p:spPr>
          <a:xfrm rot="-5400000">
            <a:off x="5526192" y="4815240"/>
            <a:ext cx="1188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CO</a:t>
            </a:r>
            <a:r>
              <a:rPr lang="fi-FI" sz="1400" baseline="-25000" dirty="0"/>
              <a:t>2</a:t>
            </a:r>
            <a:r>
              <a:rPr lang="fi-FI" sz="1400" dirty="0"/>
              <a:t> tallennus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2508C26-7609-84AF-627C-757E7927C8A5}"/>
              </a:ext>
            </a:extLst>
          </p:cNvPr>
          <p:cNvSpPr txBox="1">
            <a:spLocks/>
          </p:cNvSpPr>
          <p:nvPr/>
        </p:nvSpPr>
        <p:spPr>
          <a:xfrm>
            <a:off x="683728" y="3717072"/>
            <a:ext cx="1152000" cy="3600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CO</a:t>
            </a:r>
            <a:r>
              <a:rPr lang="fi-FI" sz="1400" baseline="-25000" dirty="0"/>
              <a:t>2</a:t>
            </a:r>
            <a:r>
              <a:rPr lang="fi-FI" sz="1400" dirty="0"/>
              <a:t> erotus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EF0DDDB-48CB-7800-9DFE-DCDECD2F6CCA}"/>
              </a:ext>
            </a:extLst>
          </p:cNvPr>
          <p:cNvSpPr txBox="1">
            <a:spLocks/>
          </p:cNvSpPr>
          <p:nvPr/>
        </p:nvSpPr>
        <p:spPr>
          <a:xfrm>
            <a:off x="1979840" y="3717072"/>
            <a:ext cx="1152000" cy="3600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CO</a:t>
            </a:r>
            <a:r>
              <a:rPr lang="fi-FI" sz="1400" baseline="-25000" dirty="0"/>
              <a:t>2</a:t>
            </a:r>
            <a:r>
              <a:rPr lang="fi-FI" sz="1400" dirty="0"/>
              <a:t> erotus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DDABAF6-EDCB-8C9B-14AB-5D5CE3CCC321}"/>
              </a:ext>
            </a:extLst>
          </p:cNvPr>
          <p:cNvSpPr txBox="1">
            <a:spLocks/>
          </p:cNvSpPr>
          <p:nvPr/>
        </p:nvSpPr>
        <p:spPr>
          <a:xfrm>
            <a:off x="3347992" y="3717072"/>
            <a:ext cx="1152000" cy="3600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CO</a:t>
            </a:r>
            <a:r>
              <a:rPr lang="fi-FI" sz="1400" baseline="-25000" dirty="0"/>
              <a:t>2</a:t>
            </a:r>
            <a:r>
              <a:rPr lang="fi-FI" sz="1400" dirty="0"/>
              <a:t> erotus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87C585F-5044-4970-0A05-F16124C6BAAE}"/>
              </a:ext>
            </a:extLst>
          </p:cNvPr>
          <p:cNvSpPr txBox="1">
            <a:spLocks/>
          </p:cNvSpPr>
          <p:nvPr/>
        </p:nvSpPr>
        <p:spPr>
          <a:xfrm>
            <a:off x="4644008" y="3717072"/>
            <a:ext cx="1152000" cy="36000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CO</a:t>
            </a:r>
            <a:r>
              <a:rPr lang="fi-FI" sz="1400" baseline="-25000" dirty="0"/>
              <a:t>2</a:t>
            </a:r>
            <a:r>
              <a:rPr lang="fi-FI" sz="1400" dirty="0"/>
              <a:t> erotus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320AB2-1A36-F869-6C14-BFBAA389290E}"/>
              </a:ext>
            </a:extLst>
          </p:cNvPr>
          <p:cNvCxnSpPr/>
          <p:nvPr/>
        </p:nvCxnSpPr>
        <p:spPr>
          <a:xfrm>
            <a:off x="467544" y="620688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Yhdistin: Kulma 14">
            <a:extLst>
              <a:ext uri="{FF2B5EF4-FFF2-40B4-BE49-F238E27FC236}">
                <a16:creationId xmlns:a16="http://schemas.microsoft.com/office/drawing/2014/main" id="{7699E6A5-2835-C887-A2EF-96A23E86775D}"/>
              </a:ext>
            </a:extLst>
          </p:cNvPr>
          <p:cNvCxnSpPr>
            <a:cxnSpLocks/>
            <a:stCxn id="29" idx="0"/>
            <a:endCxn id="30" idx="0"/>
          </p:cNvCxnSpPr>
          <p:nvPr/>
        </p:nvCxnSpPr>
        <p:spPr>
          <a:xfrm rot="5400000" flipH="1" flipV="1">
            <a:off x="1897808" y="2214696"/>
            <a:ext cx="19664" cy="1296144"/>
          </a:xfrm>
          <a:prstGeom prst="bentConnector3">
            <a:avLst>
              <a:gd name="adj1" fmla="val 126253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Yhdistin: Kulma 17">
            <a:extLst>
              <a:ext uri="{FF2B5EF4-FFF2-40B4-BE49-F238E27FC236}">
                <a16:creationId xmlns:a16="http://schemas.microsoft.com/office/drawing/2014/main" id="{490FBEBA-70E8-FFB8-C669-125F4BE1392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65650" y="2198514"/>
            <a:ext cx="12700" cy="1296144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C5A83E17-84C2-C59D-78DF-11A54AE75F69}"/>
              </a:ext>
            </a:extLst>
          </p:cNvPr>
          <p:cNvCxnSpPr>
            <a:stCxn id="26" idx="2"/>
          </p:cNvCxnSpPr>
          <p:nvPr/>
        </p:nvCxnSpPr>
        <p:spPr>
          <a:xfrm>
            <a:off x="1907623" y="2420847"/>
            <a:ext cx="0" cy="20969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2E4AFC21-3C78-6D69-9A67-C9480D61DA21}"/>
              </a:ext>
            </a:extLst>
          </p:cNvPr>
          <p:cNvCxnSpPr/>
          <p:nvPr/>
        </p:nvCxnSpPr>
        <p:spPr>
          <a:xfrm>
            <a:off x="4572000" y="2384912"/>
            <a:ext cx="0" cy="241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AAB22637-D317-3373-D249-CBE271C42687}"/>
              </a:ext>
            </a:extLst>
          </p:cNvPr>
          <p:cNvCxnSpPr>
            <a:stCxn id="29" idx="2"/>
            <a:endCxn id="2" idx="0"/>
          </p:cNvCxnSpPr>
          <p:nvPr/>
        </p:nvCxnSpPr>
        <p:spPr>
          <a:xfrm>
            <a:off x="1259568" y="3412600"/>
            <a:ext cx="160" cy="3044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9AD80119-0183-69E7-0D99-932BB78D3C35}"/>
              </a:ext>
            </a:extLst>
          </p:cNvPr>
          <p:cNvCxnSpPr/>
          <p:nvPr/>
        </p:nvCxnSpPr>
        <p:spPr>
          <a:xfrm>
            <a:off x="2555616" y="3392896"/>
            <a:ext cx="160" cy="3241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2596C83D-99D8-5D4E-72DD-254CAC68C99B}"/>
              </a:ext>
            </a:extLst>
          </p:cNvPr>
          <p:cNvCxnSpPr/>
          <p:nvPr/>
        </p:nvCxnSpPr>
        <p:spPr>
          <a:xfrm>
            <a:off x="3923928" y="3392896"/>
            <a:ext cx="160" cy="3241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8D44C598-19EC-90F3-5817-E5632DCE7812}"/>
              </a:ext>
            </a:extLst>
          </p:cNvPr>
          <p:cNvCxnSpPr/>
          <p:nvPr/>
        </p:nvCxnSpPr>
        <p:spPr>
          <a:xfrm>
            <a:off x="5219912" y="3392896"/>
            <a:ext cx="160" cy="3241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B37F048A-7EAF-7F45-08C2-82F70C50910D}"/>
              </a:ext>
            </a:extLst>
          </p:cNvPr>
          <p:cNvCxnSpPr>
            <a:stCxn id="28" idx="2"/>
            <a:endCxn id="33" idx="0"/>
          </p:cNvCxnSpPr>
          <p:nvPr/>
        </p:nvCxnSpPr>
        <p:spPr>
          <a:xfrm>
            <a:off x="7380233" y="2440552"/>
            <a:ext cx="2242" cy="40362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3FB79E16-E5BF-3A6E-611C-42D8BAE2F67D}"/>
              </a:ext>
            </a:extLst>
          </p:cNvPr>
          <p:cNvCxnSpPr/>
          <p:nvPr/>
        </p:nvCxnSpPr>
        <p:spPr>
          <a:xfrm>
            <a:off x="7381354" y="3204180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77A53952-4922-9E7B-06C5-993B3071DEDB}"/>
              </a:ext>
            </a:extLst>
          </p:cNvPr>
          <p:cNvCxnSpPr/>
          <p:nvPr/>
        </p:nvCxnSpPr>
        <p:spPr>
          <a:xfrm>
            <a:off x="7380312" y="4005112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8F408E94-AB13-30DF-425E-EE58C659F099}"/>
              </a:ext>
            </a:extLst>
          </p:cNvPr>
          <p:cNvCxnSpPr/>
          <p:nvPr/>
        </p:nvCxnSpPr>
        <p:spPr>
          <a:xfrm>
            <a:off x="7380312" y="4797200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Yhdistin: Kulma 47">
            <a:extLst>
              <a:ext uri="{FF2B5EF4-FFF2-40B4-BE49-F238E27FC236}">
                <a16:creationId xmlns:a16="http://schemas.microsoft.com/office/drawing/2014/main" id="{5151B0E4-16E4-B5BE-A4A5-7733959A188B}"/>
              </a:ext>
            </a:extLst>
          </p:cNvPr>
          <p:cNvCxnSpPr>
            <a:stCxn id="34" idx="1"/>
            <a:endCxn id="37" idx="3"/>
          </p:cNvCxnSpPr>
          <p:nvPr/>
        </p:nvCxnSpPr>
        <p:spPr>
          <a:xfrm rot="10800000" flipV="1">
            <a:off x="6120193" y="3825064"/>
            <a:ext cx="540041" cy="576176"/>
          </a:xfrm>
          <a:prstGeom prst="bentConnector2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2D93CEE4-A889-FCDD-DD8D-84F0605E133E}"/>
              </a:ext>
            </a:extLst>
          </p:cNvPr>
          <p:cNvCxnSpPr>
            <a:stCxn id="36" idx="1"/>
          </p:cNvCxnSpPr>
          <p:nvPr/>
        </p:nvCxnSpPr>
        <p:spPr>
          <a:xfrm flipH="1">
            <a:off x="6300192" y="5409240"/>
            <a:ext cx="36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nuoliyhdysviiva 54">
            <a:extLst>
              <a:ext uri="{FF2B5EF4-FFF2-40B4-BE49-F238E27FC236}">
                <a16:creationId xmlns:a16="http://schemas.microsoft.com/office/drawing/2014/main" id="{3405EC52-EB97-3CD0-0B5D-6DB84FC3C402}"/>
              </a:ext>
            </a:extLst>
          </p:cNvPr>
          <p:cNvCxnSpPr>
            <a:cxnSpLocks/>
          </p:cNvCxnSpPr>
          <p:nvPr/>
        </p:nvCxnSpPr>
        <p:spPr>
          <a:xfrm>
            <a:off x="1259632" y="4077072"/>
            <a:ext cx="0" cy="288000"/>
          </a:xfrm>
          <a:prstGeom prst="straightConnector1">
            <a:avLst/>
          </a:prstGeom>
          <a:ln w="19050">
            <a:solidFill>
              <a:srgbClr val="0099C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>
            <a:extLst>
              <a:ext uri="{FF2B5EF4-FFF2-40B4-BE49-F238E27FC236}">
                <a16:creationId xmlns:a16="http://schemas.microsoft.com/office/drawing/2014/main" id="{5B7886E1-F6D4-AF9D-3371-A2F58C21D5B0}"/>
              </a:ext>
            </a:extLst>
          </p:cNvPr>
          <p:cNvCxnSpPr>
            <a:cxnSpLocks/>
          </p:cNvCxnSpPr>
          <p:nvPr/>
        </p:nvCxnSpPr>
        <p:spPr>
          <a:xfrm>
            <a:off x="2555776" y="4077072"/>
            <a:ext cx="0" cy="288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34C02F54-123F-69B1-AD20-619116996A55}"/>
              </a:ext>
            </a:extLst>
          </p:cNvPr>
          <p:cNvCxnSpPr>
            <a:cxnSpLocks/>
          </p:cNvCxnSpPr>
          <p:nvPr/>
        </p:nvCxnSpPr>
        <p:spPr>
          <a:xfrm>
            <a:off x="3923928" y="4077072"/>
            <a:ext cx="0" cy="288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>
            <a:extLst>
              <a:ext uri="{FF2B5EF4-FFF2-40B4-BE49-F238E27FC236}">
                <a16:creationId xmlns:a16="http://schemas.microsoft.com/office/drawing/2014/main" id="{4339F99B-176E-2302-0EFF-E416AB2B9858}"/>
              </a:ext>
            </a:extLst>
          </p:cNvPr>
          <p:cNvCxnSpPr>
            <a:cxnSpLocks/>
          </p:cNvCxnSpPr>
          <p:nvPr/>
        </p:nvCxnSpPr>
        <p:spPr>
          <a:xfrm>
            <a:off x="5220072" y="4077072"/>
            <a:ext cx="0" cy="288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nuoliyhdysviiva 59">
            <a:extLst>
              <a:ext uri="{FF2B5EF4-FFF2-40B4-BE49-F238E27FC236}">
                <a16:creationId xmlns:a16="http://schemas.microsoft.com/office/drawing/2014/main" id="{6CBF4D33-FBF6-22E8-5EBE-881453ED3DAE}"/>
              </a:ext>
            </a:extLst>
          </p:cNvPr>
          <p:cNvCxnSpPr>
            <a:cxnSpLocks/>
          </p:cNvCxnSpPr>
          <p:nvPr/>
        </p:nvCxnSpPr>
        <p:spPr>
          <a:xfrm>
            <a:off x="7380312" y="5589240"/>
            <a:ext cx="0" cy="288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iruutu 60">
            <a:extLst>
              <a:ext uri="{FF2B5EF4-FFF2-40B4-BE49-F238E27FC236}">
                <a16:creationId xmlns:a16="http://schemas.microsoft.com/office/drawing/2014/main" id="{61FC0D53-5D7A-E8B7-DE76-F001466FC1D5}"/>
              </a:ext>
            </a:extLst>
          </p:cNvPr>
          <p:cNvSpPr txBox="1"/>
          <p:nvPr/>
        </p:nvSpPr>
        <p:spPr>
          <a:xfrm>
            <a:off x="1259632" y="40770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814E359B-6938-A672-5567-709D76C86BBB}"/>
              </a:ext>
            </a:extLst>
          </p:cNvPr>
          <p:cNvSpPr txBox="1"/>
          <p:nvPr/>
        </p:nvSpPr>
        <p:spPr>
          <a:xfrm>
            <a:off x="2555776" y="40770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045A4FE9-78E8-8AE0-58A2-AAE1F22E97D3}"/>
              </a:ext>
            </a:extLst>
          </p:cNvPr>
          <p:cNvSpPr txBox="1"/>
          <p:nvPr/>
        </p:nvSpPr>
        <p:spPr>
          <a:xfrm>
            <a:off x="3923928" y="40770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FCE14F5B-4F15-323B-627B-29A121FF1DFC}"/>
              </a:ext>
            </a:extLst>
          </p:cNvPr>
          <p:cNvSpPr txBox="1"/>
          <p:nvPr/>
        </p:nvSpPr>
        <p:spPr>
          <a:xfrm>
            <a:off x="5220072" y="40770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1769BAF0-E5A4-17EE-47F1-CCA2BE7509B9}"/>
              </a:ext>
            </a:extLst>
          </p:cNvPr>
          <p:cNvSpPr txBox="1"/>
          <p:nvPr/>
        </p:nvSpPr>
        <p:spPr>
          <a:xfrm>
            <a:off x="7380312" y="558924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Tekstikehys 12">
            <a:extLst>
              <a:ext uri="{FF2B5EF4-FFF2-40B4-BE49-F238E27FC236}">
                <a16:creationId xmlns:a16="http://schemas.microsoft.com/office/drawing/2014/main" id="{A7BF8840-C1EC-E60D-268A-434A24EBE1C8}"/>
              </a:ext>
            </a:extLst>
          </p:cNvPr>
          <p:cNvSpPr txBox="1"/>
          <p:nvPr/>
        </p:nvSpPr>
        <p:spPr>
          <a:xfrm>
            <a:off x="827584" y="22942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VEDYN  VALMISTUS  FOSSIILISISTA  POLTTOAINEISTA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B35FB11-7306-3CEA-504A-6084D71E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8247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</p:spTree>
    <p:extLst>
      <p:ext uri="{BB962C8B-B14F-4D97-AF65-F5344CB8AC3E}">
        <p14:creationId xmlns:p14="http://schemas.microsoft.com/office/powerpoint/2010/main" val="294784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FBE1A74-6326-9D10-F75A-54912BE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8C2-5311-4496-9267-01E358E0CF55}" type="slidenum">
              <a:rPr lang="en-GB" altLang="fi-FI" smtClean="0"/>
              <a:pPr/>
              <a:t>4</a:t>
            </a:fld>
            <a:endParaRPr lang="en-GB" alt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9897CC-EF1B-5584-242C-023AF6A476F6}"/>
              </a:ext>
            </a:extLst>
          </p:cNvPr>
          <p:cNvSpPr/>
          <p:nvPr/>
        </p:nvSpPr>
        <p:spPr>
          <a:xfrm>
            <a:off x="4139952" y="980728"/>
            <a:ext cx="1152000" cy="540048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dirty="0">
                <a:solidFill>
                  <a:schemeClr val="tx1"/>
                </a:solidFill>
              </a:rPr>
              <a:t>Uusiutuvat</a:t>
            </a:r>
          </a:p>
          <a:p>
            <a:pPr algn="ctr"/>
            <a:r>
              <a:rPr lang="fi-FI" sz="1500" dirty="0">
                <a:solidFill>
                  <a:schemeClr val="tx1"/>
                </a:solidFill>
              </a:rPr>
              <a:t>lähteet</a:t>
            </a:r>
            <a:r>
              <a:rPr lang="fi-FI" sz="1500" dirty="0"/>
              <a:t>,</a:t>
            </a:r>
          </a:p>
        </p:txBody>
      </p:sp>
      <p:cxnSp>
        <p:nvCxnSpPr>
          <p:cNvPr id="13" name="Yhdistin: Kulma 12">
            <a:extLst>
              <a:ext uri="{FF2B5EF4-FFF2-40B4-BE49-F238E27FC236}">
                <a16:creationId xmlns:a16="http://schemas.microsoft.com/office/drawing/2014/main" id="{107D5776-DF95-0999-16F4-8F5696347A9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09378" y="110498"/>
            <a:ext cx="12700" cy="3888000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36A7CAF0-DDCA-0F14-4706-91B81F782B9A}"/>
              </a:ext>
            </a:extLst>
          </p:cNvPr>
          <p:cNvCxnSpPr>
            <a:cxnSpLocks/>
          </p:cNvCxnSpPr>
          <p:nvPr/>
        </p:nvCxnSpPr>
        <p:spPr>
          <a:xfrm flipV="1">
            <a:off x="4716016" y="1520776"/>
            <a:ext cx="0" cy="31095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>
            <a:extLst>
              <a:ext uri="{FF2B5EF4-FFF2-40B4-BE49-F238E27FC236}">
                <a16:creationId xmlns:a16="http://schemas.microsoft.com/office/drawing/2014/main" id="{4006EB13-898B-AF4D-8480-473E65A4F4A0}"/>
              </a:ext>
            </a:extLst>
          </p:cNvPr>
          <p:cNvSpPr txBox="1">
            <a:spLocks/>
          </p:cNvSpPr>
          <p:nvPr/>
        </p:nvSpPr>
        <p:spPr>
          <a:xfrm>
            <a:off x="2051880" y="2060847"/>
            <a:ext cx="144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Veden hajotus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00F5813-1EAC-2725-5184-F406083E18CD}"/>
              </a:ext>
            </a:extLst>
          </p:cNvPr>
          <p:cNvSpPr txBox="1">
            <a:spLocks/>
          </p:cNvSpPr>
          <p:nvPr/>
        </p:nvSpPr>
        <p:spPr>
          <a:xfrm>
            <a:off x="5940152" y="2060887"/>
            <a:ext cx="1440000" cy="537533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Biomassan</a:t>
            </a:r>
          </a:p>
          <a:p>
            <a:pPr algn="ctr"/>
            <a:r>
              <a:rPr lang="fi-FI" sz="1400" dirty="0"/>
              <a:t>prosessointi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15E3BD42-A0CE-801A-5916-E758988F0106}"/>
              </a:ext>
            </a:extLst>
          </p:cNvPr>
          <p:cNvSpPr txBox="1">
            <a:spLocks/>
          </p:cNvSpPr>
          <p:nvPr/>
        </p:nvSpPr>
        <p:spPr>
          <a:xfrm>
            <a:off x="899720" y="2924984"/>
            <a:ext cx="1152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 err="1"/>
              <a:t>Fotolyysi</a:t>
            </a:r>
            <a:endParaRPr lang="fi-FI" sz="1400" dirty="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2ECAED5C-3376-E4BE-E5B4-A4E84621B963}"/>
              </a:ext>
            </a:extLst>
          </p:cNvPr>
          <p:cNvSpPr txBox="1">
            <a:spLocks/>
          </p:cNvSpPr>
          <p:nvPr/>
        </p:nvSpPr>
        <p:spPr>
          <a:xfrm>
            <a:off x="2195864" y="2924984"/>
            <a:ext cx="1152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Elektrolyysi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0AE2E03-D8CC-F705-F3E4-126D71DE288F}"/>
              </a:ext>
            </a:extLst>
          </p:cNvPr>
          <p:cNvSpPr txBox="1">
            <a:spLocks/>
          </p:cNvSpPr>
          <p:nvPr/>
        </p:nvSpPr>
        <p:spPr>
          <a:xfrm>
            <a:off x="3492008" y="2924984"/>
            <a:ext cx="1152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 err="1"/>
              <a:t>Termolyysi</a:t>
            </a:r>
            <a:endParaRPr lang="fi-FI" sz="1400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4EC989FD-1AE4-9606-29D1-4A4927DFD749}"/>
              </a:ext>
            </a:extLst>
          </p:cNvPr>
          <p:cNvSpPr txBox="1">
            <a:spLocks/>
          </p:cNvSpPr>
          <p:nvPr/>
        </p:nvSpPr>
        <p:spPr>
          <a:xfrm>
            <a:off x="6732399" y="3789080"/>
            <a:ext cx="1440000" cy="3600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350" dirty="0"/>
              <a:t>Termokemiallinen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E256226-80E4-96A2-940C-070B963E15A6}"/>
              </a:ext>
            </a:extLst>
          </p:cNvPr>
          <p:cNvSpPr txBox="1">
            <a:spLocks/>
          </p:cNvSpPr>
          <p:nvPr/>
        </p:nvSpPr>
        <p:spPr>
          <a:xfrm>
            <a:off x="5148224" y="3789080"/>
            <a:ext cx="1440000" cy="36000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Biokemiallinen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727935B6-7AAC-892E-B05D-21A298472000}"/>
              </a:ext>
            </a:extLst>
          </p:cNvPr>
          <p:cNvSpPr txBox="1">
            <a:spLocks/>
          </p:cNvSpPr>
          <p:nvPr/>
        </p:nvSpPr>
        <p:spPr>
          <a:xfrm>
            <a:off x="5292079" y="5667634"/>
            <a:ext cx="2736305" cy="4192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Vetyä kantavia tuotteita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2508C26-7609-84AF-627C-757E7927C8A5}"/>
              </a:ext>
            </a:extLst>
          </p:cNvPr>
          <p:cNvSpPr txBox="1">
            <a:spLocks/>
          </p:cNvSpPr>
          <p:nvPr/>
        </p:nvSpPr>
        <p:spPr>
          <a:xfrm>
            <a:off x="899592" y="3789080"/>
            <a:ext cx="1152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AEL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EF0DDDB-48CB-7800-9DFE-DCDECD2F6CCA}"/>
              </a:ext>
            </a:extLst>
          </p:cNvPr>
          <p:cNvSpPr txBox="1">
            <a:spLocks/>
          </p:cNvSpPr>
          <p:nvPr/>
        </p:nvSpPr>
        <p:spPr>
          <a:xfrm>
            <a:off x="2195736" y="3789080"/>
            <a:ext cx="1152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PEM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DDABAF6-EDCB-8C9B-14AB-5D5CE3CCC321}"/>
              </a:ext>
            </a:extLst>
          </p:cNvPr>
          <p:cNvSpPr txBox="1">
            <a:spLocks/>
          </p:cNvSpPr>
          <p:nvPr/>
        </p:nvSpPr>
        <p:spPr>
          <a:xfrm>
            <a:off x="3491880" y="3789080"/>
            <a:ext cx="1152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SOEC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7320AB2-1A36-F869-6C14-BFBAA389290E}"/>
              </a:ext>
            </a:extLst>
          </p:cNvPr>
          <p:cNvCxnSpPr/>
          <p:nvPr/>
        </p:nvCxnSpPr>
        <p:spPr>
          <a:xfrm>
            <a:off x="8388424" y="931060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Yhdistin: Kulma 17">
            <a:extLst>
              <a:ext uri="{FF2B5EF4-FFF2-40B4-BE49-F238E27FC236}">
                <a16:creationId xmlns:a16="http://schemas.microsoft.com/office/drawing/2014/main" id="{490FBEBA-70E8-FFB8-C669-125F4BE1392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83594" y="1640634"/>
            <a:ext cx="12700" cy="2556000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C5A83E17-84C2-C59D-78DF-11A54AE75F69}"/>
              </a:ext>
            </a:extLst>
          </p:cNvPr>
          <p:cNvCxnSpPr>
            <a:cxnSpLocks/>
          </p:cNvCxnSpPr>
          <p:nvPr/>
        </p:nvCxnSpPr>
        <p:spPr>
          <a:xfrm>
            <a:off x="2771800" y="2420847"/>
            <a:ext cx="0" cy="50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2E4AFC21-3C78-6D69-9A67-C9480D61DA21}"/>
              </a:ext>
            </a:extLst>
          </p:cNvPr>
          <p:cNvCxnSpPr/>
          <p:nvPr/>
        </p:nvCxnSpPr>
        <p:spPr>
          <a:xfrm>
            <a:off x="6660232" y="2592000"/>
            <a:ext cx="0" cy="97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8D44C598-19EC-90F3-5817-E5632DCE7812}"/>
              </a:ext>
            </a:extLst>
          </p:cNvPr>
          <p:cNvCxnSpPr/>
          <p:nvPr/>
        </p:nvCxnSpPr>
        <p:spPr>
          <a:xfrm>
            <a:off x="2771512" y="3284984"/>
            <a:ext cx="160" cy="504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77A53952-4922-9E7B-06C5-993B3071DEDB}"/>
              </a:ext>
            </a:extLst>
          </p:cNvPr>
          <p:cNvCxnSpPr/>
          <p:nvPr/>
        </p:nvCxnSpPr>
        <p:spPr>
          <a:xfrm>
            <a:off x="5868144" y="4149128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nuoliyhdysviiva 54">
            <a:extLst>
              <a:ext uri="{FF2B5EF4-FFF2-40B4-BE49-F238E27FC236}">
                <a16:creationId xmlns:a16="http://schemas.microsoft.com/office/drawing/2014/main" id="{3405EC52-EB97-3CD0-0B5D-6DB84FC3C402}"/>
              </a:ext>
            </a:extLst>
          </p:cNvPr>
          <p:cNvCxnSpPr>
            <a:cxnSpLocks/>
          </p:cNvCxnSpPr>
          <p:nvPr/>
        </p:nvCxnSpPr>
        <p:spPr>
          <a:xfrm>
            <a:off x="1187624" y="3284984"/>
            <a:ext cx="0" cy="2880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>
            <a:extLst>
              <a:ext uri="{FF2B5EF4-FFF2-40B4-BE49-F238E27FC236}">
                <a16:creationId xmlns:a16="http://schemas.microsoft.com/office/drawing/2014/main" id="{5B7886E1-F6D4-AF9D-3371-A2F58C21D5B0}"/>
              </a:ext>
            </a:extLst>
          </p:cNvPr>
          <p:cNvCxnSpPr>
            <a:cxnSpLocks/>
          </p:cNvCxnSpPr>
          <p:nvPr/>
        </p:nvCxnSpPr>
        <p:spPr>
          <a:xfrm>
            <a:off x="1475528" y="4149112"/>
            <a:ext cx="0" cy="2880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>
            <a:extLst>
              <a:ext uri="{FF2B5EF4-FFF2-40B4-BE49-F238E27FC236}">
                <a16:creationId xmlns:a16="http://schemas.microsoft.com/office/drawing/2014/main" id="{4339F99B-176E-2302-0EFF-E416AB2B9858}"/>
              </a:ext>
            </a:extLst>
          </p:cNvPr>
          <p:cNvCxnSpPr>
            <a:cxnSpLocks/>
          </p:cNvCxnSpPr>
          <p:nvPr/>
        </p:nvCxnSpPr>
        <p:spPr>
          <a:xfrm>
            <a:off x="5940152" y="5373248"/>
            <a:ext cx="0" cy="2880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nuoliyhdysviiva 59">
            <a:extLst>
              <a:ext uri="{FF2B5EF4-FFF2-40B4-BE49-F238E27FC236}">
                <a16:creationId xmlns:a16="http://schemas.microsoft.com/office/drawing/2014/main" id="{6CBF4D33-FBF6-22E8-5EBE-881453ED3DAE}"/>
              </a:ext>
            </a:extLst>
          </p:cNvPr>
          <p:cNvCxnSpPr>
            <a:cxnSpLocks/>
          </p:cNvCxnSpPr>
          <p:nvPr/>
        </p:nvCxnSpPr>
        <p:spPr>
          <a:xfrm>
            <a:off x="7380312" y="5373216"/>
            <a:ext cx="0" cy="2880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iruutu 60">
            <a:extLst>
              <a:ext uri="{FF2B5EF4-FFF2-40B4-BE49-F238E27FC236}">
                <a16:creationId xmlns:a16="http://schemas.microsoft.com/office/drawing/2014/main" id="{61FC0D53-5D7A-E8B7-DE76-F001466FC1D5}"/>
              </a:ext>
            </a:extLst>
          </p:cNvPr>
          <p:cNvSpPr txBox="1"/>
          <p:nvPr/>
        </p:nvSpPr>
        <p:spPr>
          <a:xfrm>
            <a:off x="827584" y="3265239"/>
            <a:ext cx="50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814E359B-6938-A672-5567-709D76C86BBB}"/>
              </a:ext>
            </a:extLst>
          </p:cNvPr>
          <p:cNvSpPr txBox="1"/>
          <p:nvPr/>
        </p:nvSpPr>
        <p:spPr>
          <a:xfrm>
            <a:off x="2771800" y="41490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045A4FE9-78E8-8AE0-58A2-AAE1F22E97D3}"/>
              </a:ext>
            </a:extLst>
          </p:cNvPr>
          <p:cNvSpPr txBox="1"/>
          <p:nvPr/>
        </p:nvSpPr>
        <p:spPr>
          <a:xfrm>
            <a:off x="4283968" y="328498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FCE14F5B-4F15-323B-627B-29A121FF1DFC}"/>
              </a:ext>
            </a:extLst>
          </p:cNvPr>
          <p:cNvSpPr txBox="1"/>
          <p:nvPr/>
        </p:nvSpPr>
        <p:spPr>
          <a:xfrm>
            <a:off x="4067944" y="41490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6" name="Tekstikehys 12">
            <a:extLst>
              <a:ext uri="{FF2B5EF4-FFF2-40B4-BE49-F238E27FC236}">
                <a16:creationId xmlns:a16="http://schemas.microsoft.com/office/drawing/2014/main" id="{A7BF8840-C1EC-E60D-268A-434A24EBE1C8}"/>
              </a:ext>
            </a:extLst>
          </p:cNvPr>
          <p:cNvSpPr txBox="1"/>
          <p:nvPr/>
        </p:nvSpPr>
        <p:spPr>
          <a:xfrm>
            <a:off x="767258" y="2513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VEDYN  VALMISTUS  UUSIUTUVISTA  LÄHTEISTÄ</a:t>
            </a:r>
          </a:p>
        </p:txBody>
      </p:sp>
      <p:cxnSp>
        <p:nvCxnSpPr>
          <p:cNvPr id="54" name="Yhdistin: Kulma 53">
            <a:extLst>
              <a:ext uri="{FF2B5EF4-FFF2-40B4-BE49-F238E27FC236}">
                <a16:creationId xmlns:a16="http://schemas.microsoft.com/office/drawing/2014/main" id="{98416611-958C-3D25-74AB-EFFC0ECF1E1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83466" y="2517390"/>
            <a:ext cx="12700" cy="2556000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nuoliyhdysviiva 55">
            <a:extLst>
              <a:ext uri="{FF2B5EF4-FFF2-40B4-BE49-F238E27FC236}">
                <a16:creationId xmlns:a16="http://schemas.microsoft.com/office/drawing/2014/main" id="{55A03D16-F656-2437-7A4C-8F7D98C30464}"/>
              </a:ext>
            </a:extLst>
          </p:cNvPr>
          <p:cNvCxnSpPr>
            <a:cxnSpLocks/>
          </p:cNvCxnSpPr>
          <p:nvPr/>
        </p:nvCxnSpPr>
        <p:spPr>
          <a:xfrm>
            <a:off x="4283968" y="3284984"/>
            <a:ext cx="0" cy="2880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nuoliyhdysviiva 66">
            <a:extLst>
              <a:ext uri="{FF2B5EF4-FFF2-40B4-BE49-F238E27FC236}">
                <a16:creationId xmlns:a16="http://schemas.microsoft.com/office/drawing/2014/main" id="{B7B5B87D-7DA2-36C8-D0CC-240EAE75D7E8}"/>
              </a:ext>
            </a:extLst>
          </p:cNvPr>
          <p:cNvCxnSpPr>
            <a:cxnSpLocks/>
          </p:cNvCxnSpPr>
          <p:nvPr/>
        </p:nvCxnSpPr>
        <p:spPr>
          <a:xfrm>
            <a:off x="2771672" y="4149080"/>
            <a:ext cx="0" cy="2880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uora nuoliyhdysviiva 67">
            <a:extLst>
              <a:ext uri="{FF2B5EF4-FFF2-40B4-BE49-F238E27FC236}">
                <a16:creationId xmlns:a16="http://schemas.microsoft.com/office/drawing/2014/main" id="{A8313EAB-5179-C9C4-2417-C306B7A873E3}"/>
              </a:ext>
            </a:extLst>
          </p:cNvPr>
          <p:cNvCxnSpPr>
            <a:cxnSpLocks/>
          </p:cNvCxnSpPr>
          <p:nvPr/>
        </p:nvCxnSpPr>
        <p:spPr>
          <a:xfrm>
            <a:off x="4067816" y="4149112"/>
            <a:ext cx="0" cy="288000"/>
          </a:xfrm>
          <a:prstGeom prst="straightConnector1">
            <a:avLst/>
          </a:prstGeom>
          <a:ln w="19050">
            <a:solidFill>
              <a:srgbClr val="0070C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iruutu 68">
            <a:extLst>
              <a:ext uri="{FF2B5EF4-FFF2-40B4-BE49-F238E27FC236}">
                <a16:creationId xmlns:a16="http://schemas.microsoft.com/office/drawing/2014/main" id="{30847C64-BED4-F329-B9F2-8D2FA4ADBAB8}"/>
              </a:ext>
            </a:extLst>
          </p:cNvPr>
          <p:cNvSpPr txBox="1"/>
          <p:nvPr/>
        </p:nvSpPr>
        <p:spPr>
          <a:xfrm>
            <a:off x="1475656" y="414908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i-FI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77" name="Yhdistin: Kulma 76">
            <a:extLst>
              <a:ext uri="{FF2B5EF4-FFF2-40B4-BE49-F238E27FC236}">
                <a16:creationId xmlns:a16="http://schemas.microsoft.com/office/drawing/2014/main" id="{3B724461-6332-D577-EFBF-67B16E61377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53970" y="3003391"/>
            <a:ext cx="12700" cy="1584000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kstiruutu 78">
            <a:extLst>
              <a:ext uri="{FF2B5EF4-FFF2-40B4-BE49-F238E27FC236}">
                <a16:creationId xmlns:a16="http://schemas.microsoft.com/office/drawing/2014/main" id="{D709D05F-10D8-CA9C-550B-2AF5C5B331CE}"/>
              </a:ext>
            </a:extLst>
          </p:cNvPr>
          <p:cNvSpPr txBox="1">
            <a:spLocks/>
          </p:cNvSpPr>
          <p:nvPr/>
        </p:nvSpPr>
        <p:spPr>
          <a:xfrm>
            <a:off x="5148064" y="4581128"/>
            <a:ext cx="1440000" cy="79200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Bio-</a:t>
            </a:r>
            <a:r>
              <a:rPr lang="fi-FI" sz="1400" dirty="0" err="1"/>
              <a:t>fotolyysi</a:t>
            </a:r>
            <a:endParaRPr lang="fi-FI" sz="1400" dirty="0"/>
          </a:p>
          <a:p>
            <a:pPr algn="ctr"/>
            <a:r>
              <a:rPr lang="fi-FI" sz="1400" dirty="0"/>
              <a:t>Fermentointi</a:t>
            </a:r>
          </a:p>
          <a:p>
            <a:pPr algn="ctr"/>
            <a:r>
              <a:rPr lang="fi-FI" sz="1400" dirty="0" err="1"/>
              <a:t>Esteröinti</a:t>
            </a:r>
            <a:endParaRPr lang="fi-FI" sz="1400" dirty="0"/>
          </a:p>
        </p:txBody>
      </p:sp>
      <p:sp>
        <p:nvSpPr>
          <p:cNvPr id="81" name="Tekstiruutu 80">
            <a:extLst>
              <a:ext uri="{FF2B5EF4-FFF2-40B4-BE49-F238E27FC236}">
                <a16:creationId xmlns:a16="http://schemas.microsoft.com/office/drawing/2014/main" id="{FBD552CD-6206-32BC-F372-0B5005637532}"/>
              </a:ext>
            </a:extLst>
          </p:cNvPr>
          <p:cNvSpPr txBox="1">
            <a:spLocks/>
          </p:cNvSpPr>
          <p:nvPr/>
        </p:nvSpPr>
        <p:spPr>
          <a:xfrm>
            <a:off x="6732400" y="4581128"/>
            <a:ext cx="1440000" cy="79200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sz="1400" dirty="0"/>
              <a:t>Poltto/höyrytys</a:t>
            </a:r>
          </a:p>
          <a:p>
            <a:pPr algn="ctr"/>
            <a:r>
              <a:rPr lang="fi-FI" sz="1400" dirty="0"/>
              <a:t>Kaasutus</a:t>
            </a:r>
          </a:p>
          <a:p>
            <a:pPr algn="ctr"/>
            <a:r>
              <a:rPr lang="fi-FI" sz="1400" dirty="0" err="1"/>
              <a:t>Pyrolyysi</a:t>
            </a:r>
            <a:endParaRPr lang="fi-FI" sz="1400" dirty="0"/>
          </a:p>
          <a:p>
            <a:pPr algn="ctr"/>
            <a:endParaRPr lang="fi-FI" sz="1400" dirty="0"/>
          </a:p>
        </p:txBody>
      </p:sp>
      <p:cxnSp>
        <p:nvCxnSpPr>
          <p:cNvPr id="89" name="Suora yhdysviiva 88">
            <a:extLst>
              <a:ext uri="{FF2B5EF4-FFF2-40B4-BE49-F238E27FC236}">
                <a16:creationId xmlns:a16="http://schemas.microsoft.com/office/drawing/2014/main" id="{9EC2BD6F-F0FA-472B-B708-B43B4B4FFC3B}"/>
              </a:ext>
            </a:extLst>
          </p:cNvPr>
          <p:cNvCxnSpPr/>
          <p:nvPr/>
        </p:nvCxnSpPr>
        <p:spPr>
          <a:xfrm>
            <a:off x="7452320" y="4149128"/>
            <a:ext cx="0" cy="432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6">
            <a:extLst>
              <a:ext uri="{FF2B5EF4-FFF2-40B4-BE49-F238E27FC236}">
                <a16:creationId xmlns:a16="http://schemas.microsoft.com/office/drawing/2014/main" id="{9718F837-EF27-E830-48D2-882D6F7A6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8247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</p:spTree>
    <p:extLst>
      <p:ext uri="{BB962C8B-B14F-4D97-AF65-F5344CB8AC3E}">
        <p14:creationId xmlns:p14="http://schemas.microsoft.com/office/powerpoint/2010/main" val="14970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kehys 12"/>
          <p:cNvSpPr txBox="1"/>
          <p:nvPr/>
        </p:nvSpPr>
        <p:spPr>
          <a:xfrm>
            <a:off x="971600" y="1793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ERÄS  VEDYN  LAATULUOKITTELU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3529ECC-BE9C-4310-841A-9EDF1BBA9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775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14.03.2023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E039FB3-1D37-4039-9FDF-61FF16C94194}"/>
              </a:ext>
            </a:extLst>
          </p:cNvPr>
          <p:cNvSpPr/>
          <p:nvPr/>
        </p:nvSpPr>
        <p:spPr>
          <a:xfrm>
            <a:off x="1165133" y="1484784"/>
            <a:ext cx="1800000" cy="360000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Vähähiilinen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D4BD880-E815-4DB8-8900-7C2353ACEA3A}"/>
              </a:ext>
            </a:extLst>
          </p:cNvPr>
          <p:cNvSpPr/>
          <p:nvPr/>
        </p:nvSpPr>
        <p:spPr>
          <a:xfrm>
            <a:off x="1187824" y="1988840"/>
            <a:ext cx="1800000" cy="360000"/>
          </a:xfrm>
          <a:prstGeom prst="roundRect">
            <a:avLst/>
          </a:prstGeom>
          <a:solidFill>
            <a:srgbClr val="FF99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Pinkki</a:t>
            </a:r>
            <a:endParaRPr lang="fi-FI" sz="1600" dirty="0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1ADC6D09-3BA3-4E95-BEA6-1A35FA4BE164}"/>
              </a:ext>
            </a:extLst>
          </p:cNvPr>
          <p:cNvSpPr/>
          <p:nvPr/>
        </p:nvSpPr>
        <p:spPr>
          <a:xfrm>
            <a:off x="1164941" y="2492936"/>
            <a:ext cx="1800000" cy="360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keltainen</a:t>
            </a:r>
            <a:endParaRPr lang="fi-FI" sz="1600" dirty="0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AE111519-DFA6-4588-B8F2-81C841975E99}"/>
              </a:ext>
            </a:extLst>
          </p:cNvPr>
          <p:cNvSpPr/>
          <p:nvPr/>
        </p:nvSpPr>
        <p:spPr>
          <a:xfrm>
            <a:off x="1165134" y="2996992"/>
            <a:ext cx="1800000" cy="36000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Sininen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DFA717CF-FC22-421A-894F-8BEB358E80F1}"/>
              </a:ext>
            </a:extLst>
          </p:cNvPr>
          <p:cNvSpPr/>
          <p:nvPr/>
        </p:nvSpPr>
        <p:spPr>
          <a:xfrm>
            <a:off x="1164942" y="3501048"/>
            <a:ext cx="1800000" cy="3600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Turkoosi</a:t>
            </a:r>
            <a:endParaRPr lang="fi-FI" dirty="0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3570ED0F-6560-42BF-A36C-0112E0F6E5DF}"/>
              </a:ext>
            </a:extLst>
          </p:cNvPr>
          <p:cNvSpPr/>
          <p:nvPr/>
        </p:nvSpPr>
        <p:spPr>
          <a:xfrm>
            <a:off x="1164942" y="4005064"/>
            <a:ext cx="1800000" cy="36004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Harmaa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8804C470-4619-426A-A2A3-7AE9A1B00B0A}"/>
              </a:ext>
            </a:extLst>
          </p:cNvPr>
          <p:cNvSpPr/>
          <p:nvPr/>
        </p:nvSpPr>
        <p:spPr>
          <a:xfrm>
            <a:off x="1164942" y="4509120"/>
            <a:ext cx="1800000" cy="3600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Ruskea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EA6AA2B-5156-4B9A-8EFB-A8C88956CF39}"/>
              </a:ext>
            </a:extLst>
          </p:cNvPr>
          <p:cNvSpPr/>
          <p:nvPr/>
        </p:nvSpPr>
        <p:spPr>
          <a:xfrm>
            <a:off x="1164941" y="5013216"/>
            <a:ext cx="1800000" cy="360000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Musta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D010EDEC-B535-43C9-BC60-C605B535A012}"/>
              </a:ext>
            </a:extLst>
          </p:cNvPr>
          <p:cNvCxnSpPr/>
          <p:nvPr/>
        </p:nvCxnSpPr>
        <p:spPr>
          <a:xfrm>
            <a:off x="2987824" y="1700808"/>
            <a:ext cx="2880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5D2D21CE-9238-4512-9068-084B83C580D7}"/>
              </a:ext>
            </a:extLst>
          </p:cNvPr>
          <p:cNvSpPr/>
          <p:nvPr/>
        </p:nvSpPr>
        <p:spPr>
          <a:xfrm>
            <a:off x="3419872" y="1556792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Prosessointi + CCUS</a:t>
            </a:r>
            <a:endParaRPr lang="fi-FI" sz="1600" dirty="0"/>
          </a:p>
        </p:txBody>
      </p: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4500357C-EE6C-44E4-9AB3-6B4D56350EC3}"/>
              </a:ext>
            </a:extLst>
          </p:cNvPr>
          <p:cNvSpPr/>
          <p:nvPr/>
        </p:nvSpPr>
        <p:spPr>
          <a:xfrm>
            <a:off x="3419872" y="2015049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dirty="0">
                <a:solidFill>
                  <a:schemeClr val="tx1"/>
                </a:solidFill>
              </a:rPr>
              <a:t>Elektrolyysi</a:t>
            </a:r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53506394-DDE8-48B3-B05B-7E5A0F1798FE}"/>
              </a:ext>
            </a:extLst>
          </p:cNvPr>
          <p:cNvSpPr/>
          <p:nvPr/>
        </p:nvSpPr>
        <p:spPr>
          <a:xfrm>
            <a:off x="3456545" y="2483100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Eri menetelmiä</a:t>
            </a:r>
            <a:endParaRPr lang="fi-FI" sz="1600" dirty="0"/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EF4A2C11-383F-4658-949F-DEC95545E542}"/>
              </a:ext>
            </a:extLst>
          </p:cNvPr>
          <p:cNvSpPr/>
          <p:nvPr/>
        </p:nvSpPr>
        <p:spPr>
          <a:xfrm>
            <a:off x="3456096" y="2960928"/>
            <a:ext cx="1980000" cy="3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SMS + CCUS</a:t>
            </a: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BCF1462C-7F68-45D3-81BB-5966E33C732C}"/>
              </a:ext>
            </a:extLst>
          </p:cNvPr>
          <p:cNvSpPr/>
          <p:nvPr/>
        </p:nvSpPr>
        <p:spPr>
          <a:xfrm>
            <a:off x="3457357" y="3482225"/>
            <a:ext cx="1978739" cy="3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>
                <a:solidFill>
                  <a:schemeClr val="tx1"/>
                </a:solidFill>
              </a:rPr>
              <a:t>Pyrolyysi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B4F89AAC-F5A3-BE91-3DD4-A846A103590B}"/>
              </a:ext>
            </a:extLst>
          </p:cNvPr>
          <p:cNvSpPr/>
          <p:nvPr/>
        </p:nvSpPr>
        <p:spPr>
          <a:xfrm>
            <a:off x="5832360" y="1556792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Biomassa + -kaasu </a:t>
            </a:r>
            <a:endParaRPr lang="fi-FI" sz="1600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C38F64FA-9FB6-1F9B-BB10-A9FB514A4F88}"/>
              </a:ext>
            </a:extLst>
          </p:cNvPr>
          <p:cNvSpPr/>
          <p:nvPr/>
        </p:nvSpPr>
        <p:spPr>
          <a:xfrm>
            <a:off x="5868144" y="1988840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ydinvoima</a:t>
            </a:r>
            <a:endParaRPr lang="fi-FI" sz="1600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CF9F7B9E-C49E-6EB5-EF10-15AC992FA835}"/>
              </a:ext>
            </a:extLst>
          </p:cNvPr>
          <p:cNvSpPr/>
          <p:nvPr/>
        </p:nvSpPr>
        <p:spPr>
          <a:xfrm>
            <a:off x="5868144" y="2447097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Verkkosähkö</a:t>
            </a:r>
            <a:endParaRPr lang="fi-FI" sz="1600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5E3AFA46-F6E4-AF89-9313-3BFE11EAB311}"/>
              </a:ext>
            </a:extLst>
          </p:cNvPr>
          <p:cNvSpPr/>
          <p:nvPr/>
        </p:nvSpPr>
        <p:spPr>
          <a:xfrm>
            <a:off x="5868144" y="2951153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Maakaasu</a:t>
            </a:r>
            <a:endParaRPr lang="fi-FI" sz="1600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CB4D9049-4F82-E791-CDFD-63354A9FD39E}"/>
              </a:ext>
            </a:extLst>
          </p:cNvPr>
          <p:cNvSpPr/>
          <p:nvPr/>
        </p:nvSpPr>
        <p:spPr>
          <a:xfrm>
            <a:off x="5868144" y="3456186"/>
            <a:ext cx="1980000" cy="3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Biomassa</a:t>
            </a:r>
            <a:endParaRPr lang="fi-FI" sz="1600" dirty="0"/>
          </a:p>
        </p:txBody>
      </p: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D7C509A3-05CC-AC73-55B7-94AA64E37C69}"/>
              </a:ext>
            </a:extLst>
          </p:cNvPr>
          <p:cNvCxnSpPr/>
          <p:nvPr/>
        </p:nvCxnSpPr>
        <p:spPr>
          <a:xfrm>
            <a:off x="2987872" y="2132856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C6AD1BFC-A020-CA86-6337-7256A085F1FB}"/>
              </a:ext>
            </a:extLst>
          </p:cNvPr>
          <p:cNvCxnSpPr/>
          <p:nvPr/>
        </p:nvCxnSpPr>
        <p:spPr>
          <a:xfrm>
            <a:off x="2987824" y="2636082"/>
            <a:ext cx="468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>
            <a:extLst>
              <a:ext uri="{FF2B5EF4-FFF2-40B4-BE49-F238E27FC236}">
                <a16:creationId xmlns:a16="http://schemas.microsoft.com/office/drawing/2014/main" id="{170C3A8A-63A8-5C05-96C3-0289A3151397}"/>
              </a:ext>
            </a:extLst>
          </p:cNvPr>
          <p:cNvCxnSpPr/>
          <p:nvPr/>
        </p:nvCxnSpPr>
        <p:spPr>
          <a:xfrm>
            <a:off x="2987824" y="3140968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9C20B699-D3CB-9C69-4F36-283452B6059F}"/>
              </a:ext>
            </a:extLst>
          </p:cNvPr>
          <p:cNvCxnSpPr/>
          <p:nvPr/>
        </p:nvCxnSpPr>
        <p:spPr>
          <a:xfrm>
            <a:off x="2987824" y="3645024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C58CBE22-D8F5-3372-7D25-01D2D9442876}"/>
              </a:ext>
            </a:extLst>
          </p:cNvPr>
          <p:cNvSpPr/>
          <p:nvPr/>
        </p:nvSpPr>
        <p:spPr>
          <a:xfrm>
            <a:off x="3457357" y="4005104"/>
            <a:ext cx="1978739" cy="3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SMR, POX, ATR</a:t>
            </a:r>
          </a:p>
        </p:txBody>
      </p:sp>
      <p:sp>
        <p:nvSpPr>
          <p:cNvPr id="46" name="Suorakulmio: Pyöristetyt kulmat 45">
            <a:extLst>
              <a:ext uri="{FF2B5EF4-FFF2-40B4-BE49-F238E27FC236}">
                <a16:creationId xmlns:a16="http://schemas.microsoft.com/office/drawing/2014/main" id="{CC71B568-96E8-AB41-5C9C-624B969B9DA7}"/>
              </a:ext>
            </a:extLst>
          </p:cNvPr>
          <p:cNvSpPr/>
          <p:nvPr/>
        </p:nvSpPr>
        <p:spPr>
          <a:xfrm>
            <a:off x="3457357" y="4511734"/>
            <a:ext cx="1978739" cy="3574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Kaasutus</a:t>
            </a:r>
          </a:p>
        </p:txBody>
      </p:sp>
      <p:sp>
        <p:nvSpPr>
          <p:cNvPr id="47" name="Suorakulmio: Pyöristetyt kulmat 46">
            <a:extLst>
              <a:ext uri="{FF2B5EF4-FFF2-40B4-BE49-F238E27FC236}">
                <a16:creationId xmlns:a16="http://schemas.microsoft.com/office/drawing/2014/main" id="{F4D8BD73-A37B-C084-B5A6-6FF584F9FE14}"/>
              </a:ext>
            </a:extLst>
          </p:cNvPr>
          <p:cNvSpPr/>
          <p:nvPr/>
        </p:nvSpPr>
        <p:spPr>
          <a:xfrm>
            <a:off x="3457357" y="5013216"/>
            <a:ext cx="1978739" cy="3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Kaasutus</a:t>
            </a:r>
          </a:p>
        </p:txBody>
      </p:sp>
      <p:sp>
        <p:nvSpPr>
          <p:cNvPr id="48" name="Suorakulmio: Pyöristetyt kulmat 47">
            <a:extLst>
              <a:ext uri="{FF2B5EF4-FFF2-40B4-BE49-F238E27FC236}">
                <a16:creationId xmlns:a16="http://schemas.microsoft.com/office/drawing/2014/main" id="{A80DFD76-1D4D-AA0B-911A-CE0438E4C68B}"/>
              </a:ext>
            </a:extLst>
          </p:cNvPr>
          <p:cNvSpPr/>
          <p:nvPr/>
        </p:nvSpPr>
        <p:spPr>
          <a:xfrm>
            <a:off x="5868144" y="3933056"/>
            <a:ext cx="1980000" cy="3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Maakaasu, öljy</a:t>
            </a:r>
            <a:endParaRPr lang="fi-FI" sz="1600" dirty="0"/>
          </a:p>
        </p:txBody>
      </p:sp>
      <p:sp>
        <p:nvSpPr>
          <p:cNvPr id="49" name="Suorakulmio: Pyöristetyt kulmat 48">
            <a:extLst>
              <a:ext uri="{FF2B5EF4-FFF2-40B4-BE49-F238E27FC236}">
                <a16:creationId xmlns:a16="http://schemas.microsoft.com/office/drawing/2014/main" id="{2A1C2355-9EF2-66C9-7D21-EB7516CB2E62}"/>
              </a:ext>
            </a:extLst>
          </p:cNvPr>
          <p:cNvSpPr/>
          <p:nvPr/>
        </p:nvSpPr>
        <p:spPr>
          <a:xfrm>
            <a:off x="5904368" y="4437112"/>
            <a:ext cx="1980000" cy="3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ruskohiili</a:t>
            </a:r>
            <a:endParaRPr lang="fi-FI" sz="1600" dirty="0"/>
          </a:p>
        </p:txBody>
      </p:sp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A09A21E4-32F3-BE75-585D-B64F6328361A}"/>
              </a:ext>
            </a:extLst>
          </p:cNvPr>
          <p:cNvSpPr/>
          <p:nvPr/>
        </p:nvSpPr>
        <p:spPr>
          <a:xfrm>
            <a:off x="5868144" y="4941208"/>
            <a:ext cx="1980000" cy="36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Musta hiili</a:t>
            </a:r>
            <a:endParaRPr lang="fi-FI" sz="1600" dirty="0"/>
          </a:p>
        </p:txBody>
      </p:sp>
      <p:cxnSp>
        <p:nvCxnSpPr>
          <p:cNvPr id="51" name="Suora nuoliyhdysviiva 50">
            <a:extLst>
              <a:ext uri="{FF2B5EF4-FFF2-40B4-BE49-F238E27FC236}">
                <a16:creationId xmlns:a16="http://schemas.microsoft.com/office/drawing/2014/main" id="{5A1BEE57-9CB1-91EA-257B-ABB413678491}"/>
              </a:ext>
            </a:extLst>
          </p:cNvPr>
          <p:cNvCxnSpPr/>
          <p:nvPr/>
        </p:nvCxnSpPr>
        <p:spPr>
          <a:xfrm>
            <a:off x="2987824" y="4149080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C0BE61AD-A2DF-0CBA-7D5E-B2909E642B84}"/>
              </a:ext>
            </a:extLst>
          </p:cNvPr>
          <p:cNvCxnSpPr/>
          <p:nvPr/>
        </p:nvCxnSpPr>
        <p:spPr>
          <a:xfrm>
            <a:off x="2987824" y="4653136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uora nuoliyhdysviiva 52">
            <a:extLst>
              <a:ext uri="{FF2B5EF4-FFF2-40B4-BE49-F238E27FC236}">
                <a16:creationId xmlns:a16="http://schemas.microsoft.com/office/drawing/2014/main" id="{E8E862CB-A0DC-ECFC-0E9D-FEAA69147F39}"/>
              </a:ext>
            </a:extLst>
          </p:cNvPr>
          <p:cNvCxnSpPr/>
          <p:nvPr/>
        </p:nvCxnSpPr>
        <p:spPr>
          <a:xfrm>
            <a:off x="2987824" y="5157192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nuoliyhdysviiva 56">
            <a:extLst>
              <a:ext uri="{FF2B5EF4-FFF2-40B4-BE49-F238E27FC236}">
                <a16:creationId xmlns:a16="http://schemas.microsoft.com/office/drawing/2014/main" id="{F40B3ECD-645E-6477-FEED-E29677A22E6A}"/>
              </a:ext>
            </a:extLst>
          </p:cNvPr>
          <p:cNvCxnSpPr/>
          <p:nvPr/>
        </p:nvCxnSpPr>
        <p:spPr>
          <a:xfrm>
            <a:off x="5436144" y="2132856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1B2F7F54-F37A-055A-07AE-C891B1879739}"/>
              </a:ext>
            </a:extLst>
          </p:cNvPr>
          <p:cNvCxnSpPr/>
          <p:nvPr/>
        </p:nvCxnSpPr>
        <p:spPr>
          <a:xfrm>
            <a:off x="5436144" y="2636912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uora nuoliyhdysviiva 58">
            <a:extLst>
              <a:ext uri="{FF2B5EF4-FFF2-40B4-BE49-F238E27FC236}">
                <a16:creationId xmlns:a16="http://schemas.microsoft.com/office/drawing/2014/main" id="{4B5B541F-127E-34A5-B807-2F668169108C}"/>
              </a:ext>
            </a:extLst>
          </p:cNvPr>
          <p:cNvCxnSpPr/>
          <p:nvPr/>
        </p:nvCxnSpPr>
        <p:spPr>
          <a:xfrm>
            <a:off x="5436096" y="3140968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nuoliyhdysviiva 59">
            <a:extLst>
              <a:ext uri="{FF2B5EF4-FFF2-40B4-BE49-F238E27FC236}">
                <a16:creationId xmlns:a16="http://schemas.microsoft.com/office/drawing/2014/main" id="{FA51C1B2-EEF5-B577-822E-B3E8AF3D8A7A}"/>
              </a:ext>
            </a:extLst>
          </p:cNvPr>
          <p:cNvCxnSpPr/>
          <p:nvPr/>
        </p:nvCxnSpPr>
        <p:spPr>
          <a:xfrm>
            <a:off x="5436096" y="3645024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uora nuoliyhdysviiva 60">
            <a:extLst>
              <a:ext uri="{FF2B5EF4-FFF2-40B4-BE49-F238E27FC236}">
                <a16:creationId xmlns:a16="http://schemas.microsoft.com/office/drawing/2014/main" id="{2C72DCB5-D286-2436-81D2-C337DF6FCCAF}"/>
              </a:ext>
            </a:extLst>
          </p:cNvPr>
          <p:cNvCxnSpPr/>
          <p:nvPr/>
        </p:nvCxnSpPr>
        <p:spPr>
          <a:xfrm>
            <a:off x="5436096" y="4149080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uora nuoliyhdysviiva 61">
            <a:extLst>
              <a:ext uri="{FF2B5EF4-FFF2-40B4-BE49-F238E27FC236}">
                <a16:creationId xmlns:a16="http://schemas.microsoft.com/office/drawing/2014/main" id="{3155D141-23E5-C805-D7F4-93FC20F178F5}"/>
              </a:ext>
            </a:extLst>
          </p:cNvPr>
          <p:cNvCxnSpPr/>
          <p:nvPr/>
        </p:nvCxnSpPr>
        <p:spPr>
          <a:xfrm>
            <a:off x="5436096" y="4653136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uora nuoliyhdysviiva 62">
            <a:extLst>
              <a:ext uri="{FF2B5EF4-FFF2-40B4-BE49-F238E27FC236}">
                <a16:creationId xmlns:a16="http://schemas.microsoft.com/office/drawing/2014/main" id="{BD631230-FC41-4357-A3AB-82EA6ACA06DA}"/>
              </a:ext>
            </a:extLst>
          </p:cNvPr>
          <p:cNvCxnSpPr/>
          <p:nvPr/>
        </p:nvCxnSpPr>
        <p:spPr>
          <a:xfrm>
            <a:off x="5436096" y="5157192"/>
            <a:ext cx="432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8902C46E-7ABB-F6C0-7589-5F4B2E2A448F}"/>
              </a:ext>
            </a:extLst>
          </p:cNvPr>
          <p:cNvSpPr/>
          <p:nvPr/>
        </p:nvSpPr>
        <p:spPr>
          <a:xfrm>
            <a:off x="1187624" y="1008000"/>
            <a:ext cx="1800000" cy="360000"/>
          </a:xfrm>
          <a:prstGeom prst="round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Vihreä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46A13DFE-CA01-10B3-A740-0B02505E48E8}"/>
              </a:ext>
            </a:extLst>
          </p:cNvPr>
          <p:cNvCxnSpPr/>
          <p:nvPr/>
        </p:nvCxnSpPr>
        <p:spPr>
          <a:xfrm>
            <a:off x="2987824" y="1196752"/>
            <a:ext cx="2880000" cy="0"/>
          </a:xfrm>
          <a:prstGeom prst="straightConnector1">
            <a:avLst/>
          </a:prstGeom>
          <a:ln w="190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03B6C311-F787-ABFD-62F6-9AE1F8BF16FB}"/>
              </a:ext>
            </a:extLst>
          </p:cNvPr>
          <p:cNvSpPr/>
          <p:nvPr/>
        </p:nvSpPr>
        <p:spPr>
          <a:xfrm>
            <a:off x="3419872" y="1078945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Elektrolyysi</a:t>
            </a:r>
            <a:endParaRPr lang="fi-FI" sz="1600" dirty="0"/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6AA3B469-2C59-B809-9C57-6DBBD5BDDC9C}"/>
              </a:ext>
            </a:extLst>
          </p:cNvPr>
          <p:cNvSpPr/>
          <p:nvPr/>
        </p:nvSpPr>
        <p:spPr>
          <a:xfrm>
            <a:off x="5868144" y="1078945"/>
            <a:ext cx="1980000" cy="3338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Vesi, aurinko, tuuli +</a:t>
            </a:r>
            <a:endParaRPr lang="fi-FI" sz="1600" dirty="0"/>
          </a:p>
        </p:txBody>
      </p:sp>
      <p:sp>
        <p:nvSpPr>
          <p:cNvPr id="24" name="Dian numeron paikkamerkki 23">
            <a:extLst>
              <a:ext uri="{FF2B5EF4-FFF2-40B4-BE49-F238E27FC236}">
                <a16:creationId xmlns:a16="http://schemas.microsoft.com/office/drawing/2014/main" id="{123DA226-B149-1239-AD57-0130E722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9403-8552-4592-9D2D-8D15615A3F61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316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10536C5-B5D4-48A3-A170-04647682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8AC-D8A1-41F8-B372-3BEB9B99D787}" type="slidenum">
              <a:rPr lang="en-GB" altLang="fi-FI"/>
              <a:pPr/>
              <a:t>6</a:t>
            </a:fld>
            <a:endParaRPr lang="en-GB" altLang="fi-FI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E4174F8-7724-3978-AFC4-940F8758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775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91492270-B1D2-9AB5-28B6-8ED62BCB8187}"/>
              </a:ext>
            </a:extLst>
          </p:cNvPr>
          <p:cNvCxnSpPr/>
          <p:nvPr/>
        </p:nvCxnSpPr>
        <p:spPr>
          <a:xfrm>
            <a:off x="781665" y="5824928"/>
            <a:ext cx="805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93713569-4B30-A47B-65FA-C33085767F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746229"/>
              </p:ext>
            </p:extLst>
          </p:nvPr>
        </p:nvGraphicFramePr>
        <p:xfrm>
          <a:off x="2676089" y="1629000"/>
          <a:ext cx="451190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kehys 12">
            <a:extLst>
              <a:ext uri="{FF2B5EF4-FFF2-40B4-BE49-F238E27FC236}">
                <a16:creationId xmlns:a16="http://schemas.microsoft.com/office/drawing/2014/main" id="{B2AB0A7D-85BE-B791-0D7A-7AD04B46B2D7}"/>
              </a:ext>
            </a:extLst>
          </p:cNvPr>
          <p:cNvSpPr txBox="1"/>
          <p:nvPr/>
        </p:nvSpPr>
        <p:spPr>
          <a:xfrm>
            <a:off x="1016000" y="196370"/>
            <a:ext cx="7156400" cy="588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VEDYN  VALMISTUS  ERI  RAAKA-AINEISTA</a:t>
            </a:r>
          </a:p>
          <a:p>
            <a:pPr algn="ctr"/>
            <a:r>
              <a:rPr lang="fi-FI" sz="1300" dirty="0">
                <a:solidFill>
                  <a:srgbClr val="000099"/>
                </a:solidFill>
                <a:latin typeface="Book Antiqua" pitchFamily="18" charset="0"/>
              </a:rPr>
              <a:t>( Lähde: </a:t>
            </a:r>
            <a:r>
              <a:rPr lang="fi-FI" sz="1300" dirty="0" err="1">
                <a:solidFill>
                  <a:srgbClr val="000099"/>
                </a:solidFill>
                <a:latin typeface="Book Antiqua" pitchFamily="18" charset="0"/>
              </a:rPr>
              <a:t>Irena</a:t>
            </a:r>
            <a:r>
              <a:rPr lang="fi-FI" sz="1300" dirty="0">
                <a:solidFill>
                  <a:srgbClr val="000099"/>
                </a:solidFill>
                <a:latin typeface="Book Antiqua" pitchFamily="18" charset="0"/>
              </a:rPr>
              <a:t> 2022 )</a:t>
            </a:r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2C24A2E9-DEB6-5A18-D3E5-08F27AF283BD}"/>
              </a:ext>
            </a:extLst>
          </p:cNvPr>
          <p:cNvCxnSpPr>
            <a:cxnSpLocks/>
          </p:cNvCxnSpPr>
          <p:nvPr/>
        </p:nvCxnSpPr>
        <p:spPr>
          <a:xfrm flipH="1">
            <a:off x="4139952" y="1916832"/>
            <a:ext cx="792088" cy="36004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8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C10536C5-B5D4-48A3-A170-04647682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B8AC-D8A1-41F8-B372-3BEB9B99D787}" type="slidenum">
              <a:rPr lang="en-GB" altLang="fi-FI"/>
              <a:pPr/>
              <a:t>7</a:t>
            </a:fld>
            <a:endParaRPr lang="en-GB" altLang="fi-FI" dirty="0"/>
          </a:p>
        </p:txBody>
      </p:sp>
      <p:sp>
        <p:nvSpPr>
          <p:cNvPr id="6" name="Tekstikehys 12">
            <a:extLst>
              <a:ext uri="{FF2B5EF4-FFF2-40B4-BE49-F238E27FC236}">
                <a16:creationId xmlns:a16="http://schemas.microsoft.com/office/drawing/2014/main" id="{5C4B5F63-02CF-45F3-88B1-C8DA79224FFB}"/>
              </a:ext>
            </a:extLst>
          </p:cNvPr>
          <p:cNvSpPr txBox="1"/>
          <p:nvPr/>
        </p:nvSpPr>
        <p:spPr>
          <a:xfrm>
            <a:off x="812610" y="2606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ERÄS  VEDYN  HINTASKENAARIO</a:t>
            </a:r>
          </a:p>
          <a:p>
            <a:pPr algn="ctr"/>
            <a:r>
              <a:rPr lang="fi-FI" sz="1200" dirty="0">
                <a:solidFill>
                  <a:srgbClr val="000099"/>
                </a:solidFill>
                <a:latin typeface="Book Antiqua" pitchFamily="18" charset="0"/>
              </a:rPr>
              <a:t>(Useita lähteitä)</a:t>
            </a:r>
          </a:p>
          <a:p>
            <a:pPr algn="ctr"/>
            <a:r>
              <a:rPr lang="fi-FI" dirty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E4174F8-7724-3978-AFC4-940F87587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775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91492270-B1D2-9AB5-28B6-8ED62BCB8187}"/>
              </a:ext>
            </a:extLst>
          </p:cNvPr>
          <p:cNvCxnSpPr/>
          <p:nvPr/>
        </p:nvCxnSpPr>
        <p:spPr>
          <a:xfrm>
            <a:off x="781665" y="5880346"/>
            <a:ext cx="805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5C25C2EA-17CF-661A-1331-2D799BA8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798" y="1118429"/>
            <a:ext cx="5156423" cy="39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7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kehys 12"/>
          <p:cNvSpPr txBox="1"/>
          <p:nvPr/>
        </p:nvSpPr>
        <p:spPr>
          <a:xfrm>
            <a:off x="971600" y="22991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”VIHREÄN  VEDYN”  VALMISTUS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3529ECC-BE9C-4310-841A-9EDF1BBA9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5" y="6400800"/>
            <a:ext cx="177559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7C698044-4730-4166-83A5-8598D9269A3B}"/>
              </a:ext>
            </a:extLst>
          </p:cNvPr>
          <p:cNvSpPr/>
          <p:nvPr/>
        </p:nvSpPr>
        <p:spPr>
          <a:xfrm>
            <a:off x="1092934" y="913600"/>
            <a:ext cx="1966898" cy="5112000"/>
          </a:xfrm>
          <a:prstGeom prst="roundRect">
            <a:avLst>
              <a:gd name="adj" fmla="val 65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E039FB3-1D37-4039-9FDF-61FF16C94194}"/>
              </a:ext>
            </a:extLst>
          </p:cNvPr>
          <p:cNvSpPr/>
          <p:nvPr/>
        </p:nvSpPr>
        <p:spPr>
          <a:xfrm>
            <a:off x="1165134" y="1016732"/>
            <a:ext cx="1800000" cy="36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Auringon valo</a:t>
            </a:r>
            <a:endParaRPr lang="fi-FI" sz="1600" dirty="0"/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D4BD880-E815-4DB8-8900-7C2353ACEA3A}"/>
              </a:ext>
            </a:extLst>
          </p:cNvPr>
          <p:cNvSpPr/>
          <p:nvPr/>
        </p:nvSpPr>
        <p:spPr>
          <a:xfrm>
            <a:off x="1164939" y="1484784"/>
            <a:ext cx="1800000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Auringon valo</a:t>
            </a:r>
            <a:endParaRPr lang="fi-FI" sz="1600" dirty="0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1ADC6D09-3BA3-4E95-BEA6-1A35FA4BE164}"/>
              </a:ext>
            </a:extLst>
          </p:cNvPr>
          <p:cNvSpPr/>
          <p:nvPr/>
        </p:nvSpPr>
        <p:spPr>
          <a:xfrm>
            <a:off x="1164941" y="1988880"/>
            <a:ext cx="1800000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Auringon lämpö</a:t>
            </a:r>
            <a:endParaRPr lang="fi-FI" sz="1600" dirty="0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AE111519-DFA6-4588-B8F2-81C841975E99}"/>
              </a:ext>
            </a:extLst>
          </p:cNvPr>
          <p:cNvSpPr/>
          <p:nvPr/>
        </p:nvSpPr>
        <p:spPr>
          <a:xfrm>
            <a:off x="1165134" y="2492936"/>
            <a:ext cx="1800000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Biomassa</a:t>
            </a:r>
            <a:endParaRPr lang="fi-FI" sz="1600" dirty="0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DFA717CF-FC22-421A-894F-8BEB358E80F1}"/>
              </a:ext>
            </a:extLst>
          </p:cNvPr>
          <p:cNvSpPr/>
          <p:nvPr/>
        </p:nvSpPr>
        <p:spPr>
          <a:xfrm>
            <a:off x="1164942" y="2996992"/>
            <a:ext cx="1800000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Biomassa</a:t>
            </a:r>
            <a:endParaRPr lang="fi-FI" dirty="0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3570ED0F-6560-42BF-A36C-0112E0F6E5DF}"/>
              </a:ext>
            </a:extLst>
          </p:cNvPr>
          <p:cNvSpPr/>
          <p:nvPr/>
        </p:nvSpPr>
        <p:spPr>
          <a:xfrm>
            <a:off x="1164942" y="3501008"/>
            <a:ext cx="1800000" cy="36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Aurinkosähkö</a:t>
            </a:r>
            <a:endParaRPr lang="fi-FI" sz="1600" dirty="0"/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8804C470-4619-426A-A2A3-7AE9A1B00B0A}"/>
              </a:ext>
            </a:extLst>
          </p:cNvPr>
          <p:cNvSpPr/>
          <p:nvPr/>
        </p:nvSpPr>
        <p:spPr>
          <a:xfrm>
            <a:off x="1164942" y="4005064"/>
            <a:ext cx="1800000" cy="360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Tuulisähkö</a:t>
            </a:r>
            <a:endParaRPr lang="fi-FI" sz="1600" dirty="0"/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EA6AA2B-5156-4B9A-8EFB-A8C88956CF39}"/>
              </a:ext>
            </a:extLst>
          </p:cNvPr>
          <p:cNvSpPr/>
          <p:nvPr/>
        </p:nvSpPr>
        <p:spPr>
          <a:xfrm>
            <a:off x="1164941" y="4509160"/>
            <a:ext cx="1800000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Vesivoima</a:t>
            </a:r>
            <a:endParaRPr lang="fi-FI" sz="1600" dirty="0"/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F03AF852-188E-43F4-8529-644B4D947BF9}"/>
              </a:ext>
            </a:extLst>
          </p:cNvPr>
          <p:cNvSpPr/>
          <p:nvPr/>
        </p:nvSpPr>
        <p:spPr>
          <a:xfrm>
            <a:off x="6228184" y="908720"/>
            <a:ext cx="1800000" cy="5112000"/>
          </a:xfrm>
          <a:prstGeom prst="roundRect">
            <a:avLst>
              <a:gd name="adj" fmla="val 65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Vetyvarasto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7D7743B4-D376-48A1-9B61-CA4522CAC6C5}"/>
              </a:ext>
            </a:extLst>
          </p:cNvPr>
          <p:cNvSpPr/>
          <p:nvPr/>
        </p:nvSpPr>
        <p:spPr>
          <a:xfrm>
            <a:off x="1164942" y="5013216"/>
            <a:ext cx="1800000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Geoterminen</a:t>
            </a:r>
            <a:endParaRPr lang="fi-FI" sz="1600" dirty="0"/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D010EDEC-B535-43C9-BC60-C605B535A012}"/>
              </a:ext>
            </a:extLst>
          </p:cNvPr>
          <p:cNvCxnSpPr/>
          <p:nvPr/>
        </p:nvCxnSpPr>
        <p:spPr>
          <a:xfrm>
            <a:off x="2952128" y="1196752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5D2D21CE-9238-4512-9068-084B83C580D7}"/>
              </a:ext>
            </a:extLst>
          </p:cNvPr>
          <p:cNvSpPr/>
          <p:nvPr/>
        </p:nvSpPr>
        <p:spPr>
          <a:xfrm>
            <a:off x="3563888" y="1052736"/>
            <a:ext cx="1980000" cy="333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Fotobiologinen</a:t>
            </a:r>
            <a:endParaRPr lang="fi-FI" sz="1600" dirty="0"/>
          </a:p>
        </p:txBody>
      </p: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AF9685C3-612A-473D-B22A-FB4D54470593}"/>
              </a:ext>
            </a:extLst>
          </p:cNvPr>
          <p:cNvCxnSpPr/>
          <p:nvPr/>
        </p:nvCxnSpPr>
        <p:spPr>
          <a:xfrm>
            <a:off x="2952184" y="1628800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A78C5ABD-6D9E-410D-9E28-86847DC5240E}"/>
              </a:ext>
            </a:extLst>
          </p:cNvPr>
          <p:cNvCxnSpPr/>
          <p:nvPr/>
        </p:nvCxnSpPr>
        <p:spPr>
          <a:xfrm>
            <a:off x="2952184" y="2132856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90D766B7-388A-426C-A3D9-AF67082638D0}"/>
              </a:ext>
            </a:extLst>
          </p:cNvPr>
          <p:cNvCxnSpPr/>
          <p:nvPr/>
        </p:nvCxnSpPr>
        <p:spPr>
          <a:xfrm>
            <a:off x="2952184" y="2636912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86F8A1C2-701E-443B-9772-181AEC753288}"/>
              </a:ext>
            </a:extLst>
          </p:cNvPr>
          <p:cNvCxnSpPr/>
          <p:nvPr/>
        </p:nvCxnSpPr>
        <p:spPr>
          <a:xfrm>
            <a:off x="2952184" y="3140968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C50F555E-6736-4D0D-9F8C-0947397658C1}"/>
              </a:ext>
            </a:extLst>
          </p:cNvPr>
          <p:cNvCxnSpPr/>
          <p:nvPr/>
        </p:nvCxnSpPr>
        <p:spPr>
          <a:xfrm>
            <a:off x="2952184" y="3645024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A4ACBEF7-AC4F-4185-8A2D-1BA9A330BF4D}"/>
              </a:ext>
            </a:extLst>
          </p:cNvPr>
          <p:cNvCxnSpPr/>
          <p:nvPr/>
        </p:nvCxnSpPr>
        <p:spPr>
          <a:xfrm>
            <a:off x="2952184" y="4149080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B8714568-B9BE-446A-A1B5-1E1112A5D596}"/>
              </a:ext>
            </a:extLst>
          </p:cNvPr>
          <p:cNvCxnSpPr/>
          <p:nvPr/>
        </p:nvCxnSpPr>
        <p:spPr>
          <a:xfrm>
            <a:off x="2952184" y="4653136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BE788676-AA48-4607-A505-289374469CE3}"/>
              </a:ext>
            </a:extLst>
          </p:cNvPr>
          <p:cNvCxnSpPr/>
          <p:nvPr/>
        </p:nvCxnSpPr>
        <p:spPr>
          <a:xfrm>
            <a:off x="2952184" y="5157192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orakulmio: Pyöristetyt kulmat 30">
            <a:extLst>
              <a:ext uri="{FF2B5EF4-FFF2-40B4-BE49-F238E27FC236}">
                <a16:creationId xmlns:a16="http://schemas.microsoft.com/office/drawing/2014/main" id="{4500357C-EE6C-44E4-9AB3-6B4D56350EC3}"/>
              </a:ext>
            </a:extLst>
          </p:cNvPr>
          <p:cNvSpPr/>
          <p:nvPr/>
        </p:nvSpPr>
        <p:spPr>
          <a:xfrm>
            <a:off x="3563888" y="1510993"/>
            <a:ext cx="1980000" cy="333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500" dirty="0">
                <a:solidFill>
                  <a:schemeClr val="tx1"/>
                </a:solidFill>
              </a:rPr>
              <a:t>Fotosähkökemiallinen</a:t>
            </a:r>
            <a:endParaRPr lang="fi-FI" sz="1500" dirty="0"/>
          </a:p>
        </p:txBody>
      </p:sp>
      <p:sp>
        <p:nvSpPr>
          <p:cNvPr id="32" name="Suorakulmio: Pyöristetyt kulmat 31">
            <a:extLst>
              <a:ext uri="{FF2B5EF4-FFF2-40B4-BE49-F238E27FC236}">
                <a16:creationId xmlns:a16="http://schemas.microsoft.com/office/drawing/2014/main" id="{53506394-DDE8-48B3-B05B-7E5A0F1798FE}"/>
              </a:ext>
            </a:extLst>
          </p:cNvPr>
          <p:cNvSpPr/>
          <p:nvPr/>
        </p:nvSpPr>
        <p:spPr>
          <a:xfrm>
            <a:off x="3563888" y="1988840"/>
            <a:ext cx="1980000" cy="333831"/>
          </a:xfrm>
          <a:prstGeom prst="round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Termokemiallinen</a:t>
            </a:r>
            <a:endParaRPr lang="fi-FI" sz="1600" dirty="0"/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EF4A2C11-383F-4658-949F-DEC95545E542}"/>
              </a:ext>
            </a:extLst>
          </p:cNvPr>
          <p:cNvSpPr/>
          <p:nvPr/>
        </p:nvSpPr>
        <p:spPr>
          <a:xfrm>
            <a:off x="3563888" y="2447097"/>
            <a:ext cx="1980000" cy="333831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>
                <a:solidFill>
                  <a:schemeClr val="tx1"/>
                </a:solidFill>
              </a:rPr>
              <a:t>Pyrolyysi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BCF1462C-7F68-45D3-81BB-5966E33C732C}"/>
              </a:ext>
            </a:extLst>
          </p:cNvPr>
          <p:cNvSpPr/>
          <p:nvPr/>
        </p:nvSpPr>
        <p:spPr>
          <a:xfrm>
            <a:off x="3600128" y="2978169"/>
            <a:ext cx="1978739" cy="3788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Kaasutus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F2810A-C4F6-AE85-487E-BF0390F4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9403-8552-4592-9D2D-8D15615A3F61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27CE5E31-5193-41A8-9065-E41B97094CCD}"/>
              </a:ext>
            </a:extLst>
          </p:cNvPr>
          <p:cNvSpPr/>
          <p:nvPr/>
        </p:nvSpPr>
        <p:spPr>
          <a:xfrm>
            <a:off x="1187824" y="5517232"/>
            <a:ext cx="1800000" cy="36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latin typeface="+mj-lt"/>
              </a:rPr>
              <a:t>Ydinvoima</a:t>
            </a:r>
            <a:endParaRPr lang="fi-FI" sz="1600" dirty="0">
              <a:latin typeface="+mj-lt"/>
            </a:endParaRPr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D7FD4359-9C79-FE06-AE48-BD96BCCA05A1}"/>
              </a:ext>
            </a:extLst>
          </p:cNvPr>
          <p:cNvCxnSpPr/>
          <p:nvPr/>
        </p:nvCxnSpPr>
        <p:spPr>
          <a:xfrm>
            <a:off x="2952184" y="5661248"/>
            <a:ext cx="3276000" cy="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8655660D-E5FA-8E89-16F9-752BE21F5D73}"/>
              </a:ext>
            </a:extLst>
          </p:cNvPr>
          <p:cNvSpPr/>
          <p:nvPr/>
        </p:nvSpPr>
        <p:spPr>
          <a:xfrm>
            <a:off x="3635896" y="3501008"/>
            <a:ext cx="1973883" cy="2520000"/>
          </a:xfrm>
          <a:prstGeom prst="roundRect">
            <a:avLst>
              <a:gd name="adj" fmla="val 5475"/>
            </a:avLst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>
                    <a:lumMod val="95000"/>
                  </a:schemeClr>
                </a:solidFill>
              </a:rPr>
              <a:t>Elektrolyysi</a:t>
            </a:r>
          </a:p>
        </p:txBody>
      </p:sp>
    </p:spTree>
    <p:extLst>
      <p:ext uri="{BB962C8B-B14F-4D97-AF65-F5344CB8AC3E}">
        <p14:creationId xmlns:p14="http://schemas.microsoft.com/office/powerpoint/2010/main" val="176369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iirros&#10;&#10;Kuvaus luotu automaattisesti">
            <a:extLst>
              <a:ext uri="{FF2B5EF4-FFF2-40B4-BE49-F238E27FC236}">
                <a16:creationId xmlns:a16="http://schemas.microsoft.com/office/drawing/2014/main" id="{7149107C-BB04-0963-E6CA-1E3F0E42A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7" y="14333"/>
            <a:ext cx="7635309" cy="5400000"/>
          </a:xfrm>
          <a:prstGeom prst="rect">
            <a:avLst/>
          </a:prstGeom>
        </p:spPr>
      </p:pic>
      <p:sp>
        <p:nvSpPr>
          <p:cNvPr id="2" name="Tekstikehys 12">
            <a:extLst>
              <a:ext uri="{FF2B5EF4-FFF2-40B4-BE49-F238E27FC236}">
                <a16:creationId xmlns:a16="http://schemas.microsoft.com/office/drawing/2014/main" id="{4FAAD405-ECC5-E490-F934-3F561799A042}"/>
              </a:ext>
            </a:extLst>
          </p:cNvPr>
          <p:cNvSpPr txBox="1"/>
          <p:nvPr/>
        </p:nvSpPr>
        <p:spPr>
          <a:xfrm>
            <a:off x="767258" y="25135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99"/>
                </a:solidFill>
                <a:latin typeface="Book Antiqua" pitchFamily="18" charset="0"/>
              </a:rPr>
              <a:t>VEDEN  ELEKTROLYYSIN  PÄÄVAIHTOEHDOT</a:t>
            </a:r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18AECC41-F497-D2C3-133A-2A72E600E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90482"/>
              </p:ext>
            </p:extLst>
          </p:nvPr>
        </p:nvGraphicFramePr>
        <p:xfrm>
          <a:off x="1283669" y="4830828"/>
          <a:ext cx="7205657" cy="1287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164">
                  <a:extLst>
                    <a:ext uri="{9D8B030D-6E8A-4147-A177-3AD203B41FA5}">
                      <a16:colId xmlns:a16="http://schemas.microsoft.com/office/drawing/2014/main" val="3922840102"/>
                    </a:ext>
                  </a:extLst>
                </a:gridCol>
                <a:gridCol w="1022952">
                  <a:extLst>
                    <a:ext uri="{9D8B030D-6E8A-4147-A177-3AD203B41FA5}">
                      <a16:colId xmlns:a16="http://schemas.microsoft.com/office/drawing/2014/main" val="3647494443"/>
                    </a:ext>
                  </a:extLst>
                </a:gridCol>
                <a:gridCol w="938562">
                  <a:extLst>
                    <a:ext uri="{9D8B030D-6E8A-4147-A177-3AD203B41FA5}">
                      <a16:colId xmlns:a16="http://schemas.microsoft.com/office/drawing/2014/main" val="2832553133"/>
                    </a:ext>
                  </a:extLst>
                </a:gridCol>
                <a:gridCol w="1010760">
                  <a:extLst>
                    <a:ext uri="{9D8B030D-6E8A-4147-A177-3AD203B41FA5}">
                      <a16:colId xmlns:a16="http://schemas.microsoft.com/office/drawing/2014/main" val="4022668459"/>
                    </a:ext>
                  </a:extLst>
                </a:gridCol>
                <a:gridCol w="2246189">
                  <a:extLst>
                    <a:ext uri="{9D8B030D-6E8A-4147-A177-3AD203B41FA5}">
                      <a16:colId xmlns:a16="http://schemas.microsoft.com/office/drawing/2014/main" val="3993457779"/>
                    </a:ext>
                  </a:extLst>
                </a:gridCol>
                <a:gridCol w="1253030">
                  <a:extLst>
                    <a:ext uri="{9D8B030D-6E8A-4147-A177-3AD203B41FA5}">
                      <a16:colId xmlns:a16="http://schemas.microsoft.com/office/drawing/2014/main" val="256141462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Kenno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Lämpötila</a:t>
                      </a:r>
                    </a:p>
                    <a:p>
                      <a:pPr algn="ctr"/>
                      <a:r>
                        <a:rPr lang="fi-FI" sz="1050" b="0" dirty="0"/>
                        <a:t>( </a:t>
                      </a:r>
                      <a:r>
                        <a:rPr lang="fi-FI" sz="1050" b="0" baseline="30000" dirty="0"/>
                        <a:t>0</a:t>
                      </a:r>
                      <a:r>
                        <a:rPr lang="fi-FI" sz="1050" b="0" dirty="0"/>
                        <a:t>C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Paine</a:t>
                      </a:r>
                    </a:p>
                    <a:p>
                      <a:pPr algn="ctr"/>
                      <a:r>
                        <a:rPr lang="fi-FI" sz="1050" b="0" dirty="0"/>
                        <a:t>( bar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Hyötysuhde</a:t>
                      </a:r>
                    </a:p>
                    <a:p>
                      <a:pPr algn="ctr"/>
                      <a:r>
                        <a:rPr lang="fi-FI" sz="1050" b="0" dirty="0"/>
                        <a:t>( % LHV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Elektrodit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 dirty="0"/>
                        <a:t>Elektrolyytti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10788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l"/>
                      <a:r>
                        <a:rPr lang="fi-FI" sz="1050" b="1" dirty="0"/>
                        <a:t>  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60 - 80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1 - 30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60 - 70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/>
                        <a:t>Ni-pinnoitetut teräslevyt</a:t>
                      </a:r>
                      <a:r>
                        <a:rPr lang="fi-FI" sz="105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dirty="0"/>
                        <a:t>KOH / NaOH liuos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969460"/>
                  </a:ext>
                </a:extLst>
              </a:tr>
              <a:tr h="253178">
                <a:tc>
                  <a:txBody>
                    <a:bodyPr/>
                    <a:lstStyle/>
                    <a:p>
                      <a:pPr algn="l"/>
                      <a:r>
                        <a:rPr lang="fi-FI" sz="1050" b="1" dirty="0"/>
                        <a:t>  PEM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50 - 80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30 - 80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60- 68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>
                          <a:solidFill>
                            <a:schemeClr val="tx1"/>
                          </a:solidFill>
                        </a:rPr>
                        <a:t>Titaani, hiilikudos + </a:t>
                      </a:r>
                      <a:r>
                        <a:rPr lang="fi-FI" sz="1050" dirty="0" err="1">
                          <a:solidFill>
                            <a:schemeClr val="tx1"/>
                          </a:solidFill>
                        </a:rPr>
                        <a:t>Pt&amp;Au</a:t>
                      </a:r>
                      <a:r>
                        <a:rPr lang="fi-FI" sz="1050">
                          <a:solidFill>
                            <a:schemeClr val="tx1"/>
                          </a:solidFill>
                        </a:rPr>
                        <a:t> katalyytit</a:t>
                      </a:r>
                      <a:r>
                        <a:rPr lang="fi-FI" sz="105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fi-FI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PFSA-kalvo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3664"/>
                  </a:ext>
                </a:extLst>
              </a:tr>
              <a:tr h="310798">
                <a:tc>
                  <a:txBody>
                    <a:bodyPr/>
                    <a:lstStyle/>
                    <a:p>
                      <a:pPr algn="l"/>
                      <a:r>
                        <a:rPr lang="fi-FI" sz="1050" b="1" dirty="0"/>
                        <a:t>  SOEC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650 - 1000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75 - 90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 err="1"/>
                        <a:t>Sr</a:t>
                      </a:r>
                      <a:r>
                        <a:rPr lang="fi-FI" sz="1050" dirty="0"/>
                        <a:t> </a:t>
                      </a:r>
                      <a:r>
                        <a:rPr lang="fi-FI" sz="1050" dirty="0" err="1"/>
                        <a:t>dopattu</a:t>
                      </a:r>
                      <a:r>
                        <a:rPr lang="fi-FI" sz="1050" dirty="0"/>
                        <a:t> LaFeO</a:t>
                      </a:r>
                      <a:r>
                        <a:rPr lang="fi-FI" sz="1050" baseline="-25000" dirty="0"/>
                        <a:t>3</a:t>
                      </a:r>
                      <a:r>
                        <a:rPr lang="fi-FI" sz="1050" dirty="0"/>
                        <a:t> </a:t>
                      </a:r>
                      <a:r>
                        <a:rPr lang="fi-FI" sz="1050" dirty="0" err="1"/>
                        <a:t>perovskiitti</a:t>
                      </a:r>
                      <a:r>
                        <a:rPr lang="fi-FI" sz="105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dirty="0"/>
                        <a:t> Y stabilisoitu ZrO</a:t>
                      </a:r>
                      <a:r>
                        <a:rPr lang="fi-FI" sz="105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86469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E52F3987-61DA-4E64-856C-7E93CA20BBC2}"/>
              </a:ext>
            </a:extLst>
          </p:cNvPr>
          <p:cNvSpPr txBox="1"/>
          <p:nvPr/>
        </p:nvSpPr>
        <p:spPr>
          <a:xfrm>
            <a:off x="4749306" y="6245690"/>
            <a:ext cx="2054942" cy="351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FF0000"/>
                </a:solidFill>
              </a:rPr>
              <a:t>*</a:t>
            </a:r>
            <a:r>
              <a:rPr lang="fi-FI" sz="1200" dirty="0"/>
              <a:t> paljon muita vaihtoehtoja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786499F-0E88-219E-8EB7-B3CF3797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280" y="6423139"/>
            <a:ext cx="18247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fi-FI" sz="1000" dirty="0"/>
              <a:t>Helsinki 14.04.2023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8EF424-D4F9-3FB3-B86D-63A093EF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E466-EE52-4CC0-8A97-BED570D29C21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99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9831</TotalTime>
  <Words>960</Words>
  <Application>Microsoft Office PowerPoint</Application>
  <PresentationFormat>Näytössä katseltava diaesitys (4:3)</PresentationFormat>
  <Paragraphs>384</Paragraphs>
  <Slides>14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Bookman Old Style</vt:lpstr>
      <vt:lpstr>Calibri</vt:lpstr>
      <vt:lpstr>Times New Roman</vt:lpstr>
      <vt:lpstr>Wingdings</vt:lpstr>
      <vt:lpstr>Office-teema</vt:lpstr>
      <vt:lpstr>Vihreä Vety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Rovaniemi esitys</dc:title>
  <dc:creator>Pauli</dc:creator>
  <cp:lastModifiedBy>Omistaja</cp:lastModifiedBy>
  <cp:revision>309</cp:revision>
  <dcterms:created xsi:type="dcterms:W3CDTF">2013-11-24T13:56:27Z</dcterms:created>
  <dcterms:modified xsi:type="dcterms:W3CDTF">2025-03-21T09:14:17Z</dcterms:modified>
</cp:coreProperties>
</file>